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65" r:id="rId6"/>
    <p:sldId id="268" r:id="rId7"/>
    <p:sldId id="266" r:id="rId8"/>
    <p:sldId id="257" r:id="rId9"/>
    <p:sldId id="258" r:id="rId10"/>
    <p:sldId id="261" r:id="rId11"/>
    <p:sldId id="264" r:id="rId12"/>
    <p:sldId id="259" r:id="rId13"/>
    <p:sldId id="260" r:id="rId14"/>
    <p:sldId id="262" r:id="rId15"/>
    <p:sldId id="263"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B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C697B-F40D-77DB-3C9D-465DE7759712}" v="8" dt="2024-01-19T16:07:33.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0" autoAdjust="0"/>
    <p:restoredTop sz="94660"/>
  </p:normalViewPr>
  <p:slideViewPr>
    <p:cSldViewPr snapToGrid="0">
      <p:cViewPr varScale="1">
        <p:scale>
          <a:sx n="117" d="100"/>
          <a:sy n="117" d="100"/>
        </p:scale>
        <p:origin x="12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2613-B7F5-4229-94F1-DE5926FBBA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42E0-42C2-4909-9EB3-2F045CF1B8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B9B723-1F2C-491A-AB6C-AB060B683D96}"/>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5" name="Footer Placeholder 4">
            <a:extLst>
              <a:ext uri="{FF2B5EF4-FFF2-40B4-BE49-F238E27FC236}">
                <a16:creationId xmlns:a16="http://schemas.microsoft.com/office/drawing/2014/main" id="{DA5CDC45-493D-4565-AADA-5DF2FD2201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BE422C-A6C1-483C-93BC-37FF5376FEE7}"/>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34512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146E-A054-41B3-840F-CE579EF656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3EE9BD-499F-4404-BE34-3519EC7106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F4DC1-ECFC-49FB-87C0-BFB41E95BB43}"/>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5" name="Footer Placeholder 4">
            <a:extLst>
              <a:ext uri="{FF2B5EF4-FFF2-40B4-BE49-F238E27FC236}">
                <a16:creationId xmlns:a16="http://schemas.microsoft.com/office/drawing/2014/main" id="{D3FFDB6F-A449-4FFF-B426-156D69686C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B66B66-E787-42D2-8785-6AF5CE1EAA14}"/>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24582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6D652D-2353-43D6-BA73-88AB807FC8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1FB0D1-BC0D-4365-83D8-2A24E3DFD0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6AE066-2D0D-450C-9766-25889A36C38A}"/>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5" name="Footer Placeholder 4">
            <a:extLst>
              <a:ext uri="{FF2B5EF4-FFF2-40B4-BE49-F238E27FC236}">
                <a16:creationId xmlns:a16="http://schemas.microsoft.com/office/drawing/2014/main" id="{6561F27F-AFF5-4A0E-9E54-3BA90832B5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3EDDB2-9C1C-43FE-BFC4-2C6F46DE5045}"/>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82759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C15C4-E366-4CFF-AFFF-0C66F4BAB8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604D00-3624-4A90-A856-6BC618BC01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CE78DD-5AA5-434D-B8A1-1C756F43041F}"/>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5" name="Footer Placeholder 4">
            <a:extLst>
              <a:ext uri="{FF2B5EF4-FFF2-40B4-BE49-F238E27FC236}">
                <a16:creationId xmlns:a16="http://schemas.microsoft.com/office/drawing/2014/main" id="{62358D08-0397-4856-AAEF-A0443F1C3C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716CCD-2DFE-4278-A69D-287D28AF3EEC}"/>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408539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0701-1768-4DD0-8DB7-7203A54AE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BA271E-DB35-42A6-A0F3-24AB9DD1A2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738090-DD1F-496E-8218-12CA1BB6E093}"/>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5" name="Footer Placeholder 4">
            <a:extLst>
              <a:ext uri="{FF2B5EF4-FFF2-40B4-BE49-F238E27FC236}">
                <a16:creationId xmlns:a16="http://schemas.microsoft.com/office/drawing/2014/main" id="{A0940E48-9F60-414C-B114-CE3E12C033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B411AE-9C21-453D-BB5E-ABF1F904E95F}"/>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397532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9274-1747-47F3-9A9A-BCB43AD85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AF2978-39D1-4D69-8FC7-FB3C9D238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BEF271-868F-4FC3-A37B-FCDD1A410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EE5517-4955-437F-81D6-91FA383271E5}"/>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6" name="Footer Placeholder 5">
            <a:extLst>
              <a:ext uri="{FF2B5EF4-FFF2-40B4-BE49-F238E27FC236}">
                <a16:creationId xmlns:a16="http://schemas.microsoft.com/office/drawing/2014/main" id="{37FFACE4-4B69-4436-992F-91D4AC3F9C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063CD7-15CF-4816-9437-84760E02EEA4}"/>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32260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7FEE-B926-4C7B-B77D-46EF3817F7D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A2B5FF-E027-4D40-8BF7-5121E55120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C07999-B974-4DF9-9763-29AB1B564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CCE241-6512-4250-BA3A-03A2388BA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76339-E66D-400C-A85B-B62483305D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5C2C27-E29D-4CF8-B729-4D81415645D2}"/>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8" name="Footer Placeholder 7">
            <a:extLst>
              <a:ext uri="{FF2B5EF4-FFF2-40B4-BE49-F238E27FC236}">
                <a16:creationId xmlns:a16="http://schemas.microsoft.com/office/drawing/2014/main" id="{070A210C-2084-4403-9A47-472A1B4628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3BC009-3ACC-4E2F-9A32-18D436DB421F}"/>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153769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DB00-1766-4D1A-8E8C-B237E2EE9B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C9A64D-0858-4A5E-8234-7ECF1B71FD8E}"/>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4" name="Footer Placeholder 3">
            <a:extLst>
              <a:ext uri="{FF2B5EF4-FFF2-40B4-BE49-F238E27FC236}">
                <a16:creationId xmlns:a16="http://schemas.microsoft.com/office/drawing/2014/main" id="{24DA43D4-51DA-44F7-B8DD-ABF8B0BF0D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68A83A3-27D6-4635-B3DB-FEFA7DCF77E7}"/>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58488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17937-0215-40E7-9EE1-B612E0D5DF7B}"/>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3" name="Footer Placeholder 2">
            <a:extLst>
              <a:ext uri="{FF2B5EF4-FFF2-40B4-BE49-F238E27FC236}">
                <a16:creationId xmlns:a16="http://schemas.microsoft.com/office/drawing/2014/main" id="{488CC78C-A20F-41EF-8798-FF85095867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D36010D-ABBF-48CA-ADA0-C4637DD69B12}"/>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136114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78B2-3F82-4C74-9093-8D70662E3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CB69E4-9040-4693-8714-83399055B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74BF55-2C6F-4FDC-93E0-9BA2D33BD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6A6F6-FFAD-43C0-9EAB-0C418ECCCE5C}"/>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6" name="Footer Placeholder 5">
            <a:extLst>
              <a:ext uri="{FF2B5EF4-FFF2-40B4-BE49-F238E27FC236}">
                <a16:creationId xmlns:a16="http://schemas.microsoft.com/office/drawing/2014/main" id="{567E5F00-DD09-4EB1-9B5A-91C3594754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D95DAF-FE04-4E50-9B20-C422DAA47A3B}"/>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398317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9C4D-92BA-46A7-BDBA-620AD9745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FCC0FA-2971-4BFB-9A97-C0E9F7E72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8F4378-4FFA-4EE2-8E49-1A79F0497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05749-6173-4C25-8F8C-CE2BA56C4D89}"/>
              </a:ext>
            </a:extLst>
          </p:cNvPr>
          <p:cNvSpPr>
            <a:spLocks noGrp="1"/>
          </p:cNvSpPr>
          <p:nvPr>
            <p:ph type="dt" sz="half" idx="10"/>
          </p:nvPr>
        </p:nvSpPr>
        <p:spPr/>
        <p:txBody>
          <a:bodyPr/>
          <a:lstStyle/>
          <a:p>
            <a:fld id="{31C6005E-4EE9-49FD-9CF8-5429C6AA0C64}" type="datetimeFigureOut">
              <a:rPr lang="en-GB" smtClean="0"/>
              <a:t>24/01/2024</a:t>
            </a:fld>
            <a:endParaRPr lang="en-GB"/>
          </a:p>
        </p:txBody>
      </p:sp>
      <p:sp>
        <p:nvSpPr>
          <p:cNvPr id="6" name="Footer Placeholder 5">
            <a:extLst>
              <a:ext uri="{FF2B5EF4-FFF2-40B4-BE49-F238E27FC236}">
                <a16:creationId xmlns:a16="http://schemas.microsoft.com/office/drawing/2014/main" id="{3A692387-D321-418A-874E-71913EBE26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57AED-366F-43E4-8932-F228BEFC77C7}"/>
              </a:ext>
            </a:extLst>
          </p:cNvPr>
          <p:cNvSpPr>
            <a:spLocks noGrp="1"/>
          </p:cNvSpPr>
          <p:nvPr>
            <p:ph type="sldNum" sz="quarter" idx="12"/>
          </p:nvPr>
        </p:nvSpPr>
        <p:spPr/>
        <p:txBody>
          <a:bodyPr/>
          <a:lstStyle/>
          <a:p>
            <a:fld id="{C6AB94FD-1C6F-4EB6-AA12-BF0197FBAA12}" type="slidenum">
              <a:rPr lang="en-GB" smtClean="0"/>
              <a:t>‹#›</a:t>
            </a:fld>
            <a:endParaRPr lang="en-GB"/>
          </a:p>
        </p:txBody>
      </p:sp>
    </p:spTree>
    <p:extLst>
      <p:ext uri="{BB962C8B-B14F-4D97-AF65-F5344CB8AC3E}">
        <p14:creationId xmlns:p14="http://schemas.microsoft.com/office/powerpoint/2010/main" val="393317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35D8B-92A8-4523-B5BA-AC8604C15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D15EC4-142C-4906-BF40-1B6515B16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EF781E-119C-49C0-9E70-3D203E85C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6005E-4EE9-49FD-9CF8-5429C6AA0C64}" type="datetimeFigureOut">
              <a:rPr lang="en-GB" smtClean="0"/>
              <a:t>24/01/2024</a:t>
            </a:fld>
            <a:endParaRPr lang="en-GB"/>
          </a:p>
        </p:txBody>
      </p:sp>
      <p:sp>
        <p:nvSpPr>
          <p:cNvPr id="5" name="Footer Placeholder 4">
            <a:extLst>
              <a:ext uri="{FF2B5EF4-FFF2-40B4-BE49-F238E27FC236}">
                <a16:creationId xmlns:a16="http://schemas.microsoft.com/office/drawing/2014/main" id="{627236C8-49D4-4A78-B280-97F9DC0BF5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B0FB7E-F389-4635-9BEA-9A9EA43C29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B94FD-1C6F-4EB6-AA12-BF0197FBAA12}" type="slidenum">
              <a:rPr lang="en-GB" smtClean="0"/>
              <a:t>‹#›</a:t>
            </a:fld>
            <a:endParaRPr lang="en-GB"/>
          </a:p>
        </p:txBody>
      </p:sp>
    </p:spTree>
    <p:extLst>
      <p:ext uri="{BB962C8B-B14F-4D97-AF65-F5344CB8AC3E}">
        <p14:creationId xmlns:p14="http://schemas.microsoft.com/office/powerpoint/2010/main" val="196246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https://www.gwentarchives.gov.uk/en/partnership-and-projects/crowdcymru/"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hyperlink" Target="https://www.gwentarchives.gov.uk/en/partnership-and-projects/crowdcymru/" TargetMode="External"/><Relationship Id="rId3" Type="http://schemas.openxmlformats.org/officeDocument/2006/relationships/hyperlink" Target="https://eur03.safelinks.protection.outlook.com/?url=https%3A%2F%2Fwww.gwentarchives.gov.uk%2Fen%2Fhome%2F&amp;data=05%7C02%7CJennifer.Evans%40gwentarchives.gov.uk%7Cd82929a8e2814b4e179a08dc1833b456%7C2c4d0079c52c4bb3b3cad8eaf1b6b7d5%7C0%7C0%7C638411857542580920%7CUnknown%7CTWFpbGZsb3d8eyJWIjoiMC4wLjAwMDAiLCJQIjoiV2luMzIiLCJBTiI6Ik1haWwiLCJXVCI6Mn0%3D%7C3000%7C%7C%7C&amp;sdata=o7qzYLYeVk1z9qPLIkwJLn6D%2Bcw0PvUVbBm5azjCBl0%3D&amp;reserved=0" TargetMode="External"/><Relationship Id="rId7" Type="http://schemas.openxmlformats.org/officeDocument/2006/relationships/hyperlink" Target="https://eur03.safelinks.protection.outlook.com/?url=https%3A%2F%2Fwww.llyw.cymru%2Fstrategaeth-ddigidol-i-gymru-cynllun-cyflawni&amp;data=05%7C01%7CJennifer.Evans%40gwentarchives.gov.uk%7C4dd12ddfcbe942e569f608dbea7bf63f%7C2c4d0079c52c4bb3b3cad8eaf1b6b7d5%7C0%7C0%7C638361590355244393%7CUnknown%7CTWFpbGZsb3d8eyJWIjoiMC4wLjAwMDAiLCJQIjoiV2luMzIiLCJBTiI6Ik1haWwiLCJXVCI6Mn0%3D%7C3000%7C%7C%7C&amp;sdata=S2BrAyEHm1aJ7uac7ycmKq0hWgr6%2B%2F8EmyeogL%2BJMSA%3D&amp;reserved=0" TargetMode="External"/><Relationship Id="rId2" Type="http://schemas.openxmlformats.org/officeDocument/2006/relationships/hyperlink" Target="https://eur03.safelinks.protection.outlook.com/?url=https%3A%2F%2Fwww.heritagefund.org.uk%2F&amp;data=05%7C02%7CJennifer.Evans%40gwentarchives.gov.uk%7Cd82929a8e2814b4e179a08dc1833b456%7C2c4d0079c52c4bb3b3cad8eaf1b6b7d5%7C0%7C0%7C638411857542580920%7CUnknown%7CTWFpbGZsb3d8eyJWIjoiMC4wLjAwMDAiLCJQIjoiV2luMzIiLCJBTiI6Ik1haWwiLCJXVCI6Mn0%3D%7C3000%7C%7C%7C&amp;sdata=7F3x91RUskwVbXkS5N703nGYEqylVULHb6FM0cr3Dns%3D&amp;reserved=0" TargetMode="External"/><Relationship Id="rId1" Type="http://schemas.openxmlformats.org/officeDocument/2006/relationships/slideLayout" Target="../slideLayouts/slideLayout7.xml"/><Relationship Id="rId6" Type="http://schemas.openxmlformats.org/officeDocument/2006/relationships/hyperlink" Target="https://eur03.safelinks.protection.outlook.com/?url=https%3A%2F%2Fwww.library.wales%2F&amp;data=05%7C02%7CJennifer.Evans%40gwentarchives.gov.uk%7Cd82929a8e2814b4e179a08dc1833b456%7C2c4d0079c52c4bb3b3cad8eaf1b6b7d5%7C0%7C0%7C638411857542580920%7CUnknown%7CTWFpbGZsb3d8eyJWIjoiMC4wLjAwMDAiLCJQIjoiV2luMzIiLCJBTiI6Ik1haWwiLCJXVCI6Mn0%3D%7C3000%7C%7C%7C&amp;sdata=2fcfTxB%2Blr%2BVJoJZ2WqmcjwYYujaOr7udu1ftoeITG4%3D&amp;reserved=0" TargetMode="External"/><Relationship Id="rId5" Type="http://schemas.openxmlformats.org/officeDocument/2006/relationships/hyperlink" Target="https://eur03.safelinks.protection.outlook.com/?url=https%3A%2F%2Fwww.cardiff.ac.uk%2Fspecial-collections&amp;data=05%7C02%7CJennifer.Evans%40gwentarchives.gov.uk%7Cd82929a8e2814b4e179a08dc1833b456%7C2c4d0079c52c4bb3b3cad8eaf1b6b7d5%7C0%7C0%7C638411857542580920%7CUnknown%7CTWFpbGZsb3d8eyJWIjoiMC4wLjAwMDAiLCJQIjoiV2luMzIiLCJBTiI6Ik1haWwiLCJXVCI6Mn0%3D%7C3000%7C%7C%7C&amp;sdata=oJSgkc1c90GKT8usQsUsQgpQ6KbwOOv3njzaWs1a%2Bm4%3D&amp;reserved=0" TargetMode="External"/><Relationship Id="rId4" Type="http://schemas.openxmlformats.org/officeDocument/2006/relationships/hyperlink" Target="https://eur03.safelinks.protection.outlook.com/?url=https%3A%2F%2Fglamarchives.gov.uk%2F&amp;data=05%7C02%7CJennifer.Evans%40gwentarchives.gov.uk%7Cd82929a8e2814b4e179a08dc1833b456%7C2c4d0079c52c4bb3b3cad8eaf1b6b7d5%7C0%7C0%7C638411857542580920%7CUnknown%7CTWFpbGZsb3d8eyJWIjoiMC4wLjAwMDAiLCJQIjoiV2luMzIiLCJBTiI6Ik1haWwiLCJXVCI6Mn0%3D%7C3000%7C%7C%7C&amp;sdata=xzJJpeA%2FJnLRQ1GCV%2Bdbg0w1R5xDm06FzoTue8rH0NE%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455A-8BF1-4B56-9E3A-D832268DC025}"/>
              </a:ext>
            </a:extLst>
          </p:cNvPr>
          <p:cNvSpPr>
            <a:spLocks noGrp="1"/>
          </p:cNvSpPr>
          <p:nvPr>
            <p:ph type="ctrTitle"/>
          </p:nvPr>
        </p:nvSpPr>
        <p:spPr>
          <a:xfrm>
            <a:off x="3046" y="365820"/>
            <a:ext cx="11579354" cy="4256023"/>
          </a:xfrm>
        </p:spPr>
        <p:txBody>
          <a:bodyPr>
            <a:normAutofit fontScale="90000"/>
          </a:bodyPr>
          <a:lstStyle/>
          <a:p>
            <a:pPr>
              <a:spcBef>
                <a:spcPts val="1000"/>
              </a:spcBef>
            </a:pPr>
            <a:br>
              <a:rPr lang="en-GB" b="1" dirty="0"/>
            </a:br>
            <a:br>
              <a:rPr lang="en-GB" b="1" dirty="0"/>
            </a:br>
            <a:br>
              <a:rPr lang="en-GB" b="1" dirty="0"/>
            </a:br>
            <a:r>
              <a:rPr lang="en-GB" sz="4000" dirty="0">
                <a:latin typeface="Arial"/>
                <a:cs typeface="Arial"/>
              </a:rPr>
              <a:t> </a:t>
            </a:r>
            <a:br>
              <a:rPr lang="en-GB" sz="4900" b="1" dirty="0"/>
            </a:br>
            <a:r>
              <a:rPr lang="en-GB" b="1" dirty="0">
                <a:solidFill>
                  <a:srgbClr val="FF0000"/>
                </a:solidFill>
                <a:latin typeface="Arial"/>
                <a:cs typeface="Arial"/>
              </a:rPr>
              <a:t>#CrowdCymru</a:t>
            </a:r>
            <a:br>
              <a:rPr lang="en-GB" b="1" dirty="0">
                <a:solidFill>
                  <a:srgbClr val="FF0000"/>
                </a:solidFill>
                <a:latin typeface="Arial"/>
                <a:cs typeface="Arial"/>
              </a:rPr>
            </a:br>
            <a:br>
              <a:rPr lang="en-GB" sz="2800" dirty="0">
                <a:latin typeface="Calibri"/>
                <a:cs typeface="Arial"/>
              </a:rPr>
            </a:br>
            <a:r>
              <a:rPr lang="en-GB" sz="2400" b="1" dirty="0">
                <a:latin typeface="Calibri"/>
                <a:cs typeface="Calibri"/>
              </a:rPr>
              <a:t>ONE-MINUTE-WONDERS</a:t>
            </a:r>
            <a:endParaRPr lang="en-US" sz="2400" b="1" dirty="0">
              <a:latin typeface="Calibri"/>
              <a:cs typeface="Calibri"/>
            </a:endParaRPr>
          </a:p>
          <a:p>
            <a:pPr>
              <a:spcBef>
                <a:spcPts val="1000"/>
              </a:spcBef>
            </a:pPr>
            <a:endParaRPr lang="en-GB" sz="2700" dirty="0">
              <a:latin typeface="Calibri"/>
              <a:cs typeface="Calibri"/>
            </a:endParaRPr>
          </a:p>
          <a:p>
            <a:br>
              <a:rPr lang="en-GB" b="1" dirty="0"/>
            </a:br>
            <a:endParaRPr lang="en-GB" sz="3600">
              <a:latin typeface="Arial"/>
              <a:ea typeface="Calibri Light"/>
              <a:cs typeface="Arial"/>
            </a:endParaRPr>
          </a:p>
        </p:txBody>
      </p:sp>
      <p:sp>
        <p:nvSpPr>
          <p:cNvPr id="3" name="Subtitle 2">
            <a:extLst>
              <a:ext uri="{FF2B5EF4-FFF2-40B4-BE49-F238E27FC236}">
                <a16:creationId xmlns:a16="http://schemas.microsoft.com/office/drawing/2014/main" id="{EDE5EC8E-5734-4052-B52D-7F6101ADEBE5}"/>
              </a:ext>
            </a:extLst>
          </p:cNvPr>
          <p:cNvSpPr>
            <a:spLocks noGrp="1"/>
          </p:cNvSpPr>
          <p:nvPr>
            <p:ph type="subTitle" idx="1"/>
          </p:nvPr>
        </p:nvSpPr>
        <p:spPr>
          <a:xfrm>
            <a:off x="1524000" y="6361425"/>
            <a:ext cx="9144000" cy="255586"/>
          </a:xfrm>
          <a:ln>
            <a:solidFill>
              <a:schemeClr val="bg1"/>
            </a:solidFill>
          </a:ln>
        </p:spPr>
        <p:txBody>
          <a:bodyPr vert="horz" lIns="91440" tIns="45720" rIns="91440" bIns="45720" rtlCol="0" anchor="t">
            <a:noAutofit/>
          </a:bodyPr>
          <a:lstStyle/>
          <a:p>
            <a:endParaRPr lang="en-GB" sz="1400"/>
          </a:p>
        </p:txBody>
      </p:sp>
      <p:pic>
        <p:nvPicPr>
          <p:cNvPr id="4" name="Picture 3">
            <a:extLst>
              <a:ext uri="{FF2B5EF4-FFF2-40B4-BE49-F238E27FC236}">
                <a16:creationId xmlns:a16="http://schemas.microsoft.com/office/drawing/2014/main" id="{9FDB388B-D87B-4843-98E9-8028DBA36147}"/>
              </a:ext>
            </a:extLst>
          </p:cNvPr>
          <p:cNvPicPr>
            <a:picLocks noChangeAspect="1"/>
          </p:cNvPicPr>
          <p:nvPr/>
        </p:nvPicPr>
        <p:blipFill>
          <a:blip r:embed="rId2"/>
          <a:stretch>
            <a:fillRect/>
          </a:stretch>
        </p:blipFill>
        <p:spPr>
          <a:xfrm>
            <a:off x="6036212" y="5498668"/>
            <a:ext cx="1536295" cy="865431"/>
          </a:xfrm>
          <a:prstGeom prst="rect">
            <a:avLst/>
          </a:prstGeom>
        </p:spPr>
      </p:pic>
      <p:pic>
        <p:nvPicPr>
          <p:cNvPr id="9" name="Picture 8">
            <a:extLst>
              <a:ext uri="{FF2B5EF4-FFF2-40B4-BE49-F238E27FC236}">
                <a16:creationId xmlns:a16="http://schemas.microsoft.com/office/drawing/2014/main" id="{70C5E155-731B-4A7A-AAB0-0003A57AF5CA}"/>
              </a:ext>
            </a:extLst>
          </p:cNvPr>
          <p:cNvPicPr>
            <a:picLocks noChangeAspect="1"/>
          </p:cNvPicPr>
          <p:nvPr/>
        </p:nvPicPr>
        <p:blipFill>
          <a:blip r:embed="rId3"/>
          <a:stretch>
            <a:fillRect/>
          </a:stretch>
        </p:blipFill>
        <p:spPr>
          <a:xfrm>
            <a:off x="2735862" y="5355879"/>
            <a:ext cx="2693102" cy="1044290"/>
          </a:xfrm>
          <a:prstGeom prst="rect">
            <a:avLst/>
          </a:prstGeom>
        </p:spPr>
      </p:pic>
      <p:pic>
        <p:nvPicPr>
          <p:cNvPr id="11" name="Picture 10">
            <a:extLst>
              <a:ext uri="{FF2B5EF4-FFF2-40B4-BE49-F238E27FC236}">
                <a16:creationId xmlns:a16="http://schemas.microsoft.com/office/drawing/2014/main" id="{4458F5D3-7471-488F-BFE1-A20DDE559B8B}"/>
              </a:ext>
            </a:extLst>
          </p:cNvPr>
          <p:cNvPicPr>
            <a:picLocks noChangeAspect="1"/>
          </p:cNvPicPr>
          <p:nvPr/>
        </p:nvPicPr>
        <p:blipFill>
          <a:blip r:embed="rId4"/>
          <a:stretch>
            <a:fillRect/>
          </a:stretch>
        </p:blipFill>
        <p:spPr>
          <a:xfrm>
            <a:off x="450985" y="4884929"/>
            <a:ext cx="1626793" cy="1604314"/>
          </a:xfrm>
          <a:prstGeom prst="rect">
            <a:avLst/>
          </a:prstGeom>
        </p:spPr>
      </p:pic>
      <p:pic>
        <p:nvPicPr>
          <p:cNvPr id="17" name="Picture 16">
            <a:extLst>
              <a:ext uri="{FF2B5EF4-FFF2-40B4-BE49-F238E27FC236}">
                <a16:creationId xmlns:a16="http://schemas.microsoft.com/office/drawing/2014/main" id="{89BFFEDB-93A5-4305-8880-199C28F5C2B5}"/>
              </a:ext>
            </a:extLst>
          </p:cNvPr>
          <p:cNvPicPr>
            <a:picLocks noChangeAspect="1"/>
          </p:cNvPicPr>
          <p:nvPr/>
        </p:nvPicPr>
        <p:blipFill>
          <a:blip r:embed="rId5"/>
          <a:stretch>
            <a:fillRect/>
          </a:stretch>
        </p:blipFill>
        <p:spPr>
          <a:xfrm>
            <a:off x="8460511" y="5449136"/>
            <a:ext cx="887831" cy="913116"/>
          </a:xfrm>
          <a:prstGeom prst="rect">
            <a:avLst/>
          </a:prstGeom>
        </p:spPr>
      </p:pic>
      <p:pic>
        <p:nvPicPr>
          <p:cNvPr id="7" name="Picture 6" descr="A blue circle with white text and a hand gesture&#10;&#10;Description automatically generated">
            <a:extLst>
              <a:ext uri="{FF2B5EF4-FFF2-40B4-BE49-F238E27FC236}">
                <a16:creationId xmlns:a16="http://schemas.microsoft.com/office/drawing/2014/main" id="{E3E06BEA-FC6C-80B3-9510-57DF9A752376}"/>
              </a:ext>
            </a:extLst>
          </p:cNvPr>
          <p:cNvPicPr>
            <a:picLocks noChangeAspect="1"/>
          </p:cNvPicPr>
          <p:nvPr/>
        </p:nvPicPr>
        <p:blipFill>
          <a:blip r:embed="rId6"/>
          <a:stretch>
            <a:fillRect/>
          </a:stretch>
        </p:blipFill>
        <p:spPr>
          <a:xfrm>
            <a:off x="9974781" y="4923513"/>
            <a:ext cx="1491602" cy="1470628"/>
          </a:xfrm>
          <a:prstGeom prst="rect">
            <a:avLst/>
          </a:prstGeom>
        </p:spPr>
      </p:pic>
      <p:pic>
        <p:nvPicPr>
          <p:cNvPr id="12" name="Graphic 1" descr="Heart with solid fill">
            <a:extLst>
              <a:ext uri="{FF2B5EF4-FFF2-40B4-BE49-F238E27FC236}">
                <a16:creationId xmlns:a16="http://schemas.microsoft.com/office/drawing/2014/main" id="{42EF8D81-158A-CB26-5197-BBE679FBA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6241" y="3121071"/>
            <a:ext cx="1266092" cy="1285630"/>
          </a:xfrm>
          <a:prstGeom prst="rect">
            <a:avLst/>
          </a:prstGeom>
        </p:spPr>
      </p:pic>
    </p:spTree>
    <p:extLst>
      <p:ext uri="{BB962C8B-B14F-4D97-AF65-F5344CB8AC3E}">
        <p14:creationId xmlns:p14="http://schemas.microsoft.com/office/powerpoint/2010/main" val="2090470118"/>
      </p:ext>
    </p:extLst>
  </p:cSld>
  <p:clrMapOvr>
    <a:masterClrMapping/>
  </p:clrMapOvr>
  <mc:AlternateContent xmlns:mc="http://schemas.openxmlformats.org/markup-compatibility/2006" xmlns:p14="http://schemas.microsoft.com/office/powerpoint/2010/main">
    <mc:Choice Requires="p14">
      <p:transition spd="slow" p14:dur="2000" advTm="42801"/>
    </mc:Choice>
    <mc:Fallback xmlns="">
      <p:transition spd="slow" advTm="428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DD9-1F7F-4EEB-8906-414B184E3979}"/>
              </a:ext>
            </a:extLst>
          </p:cNvPr>
          <p:cNvSpPr>
            <a:spLocks noGrp="1"/>
          </p:cNvSpPr>
          <p:nvPr>
            <p:ph type="title"/>
          </p:nvPr>
        </p:nvSpPr>
        <p:spPr>
          <a:xfrm>
            <a:off x="457927" y="447431"/>
            <a:ext cx="3278560" cy="1038888"/>
          </a:xfrm>
        </p:spPr>
        <p:txBody>
          <a:bodyPr/>
          <a:lstStyle/>
          <a:p>
            <a:r>
              <a:rPr lang="en-GB" sz="2000" dirty="0">
                <a:solidFill>
                  <a:srgbClr val="FF0000"/>
                </a:solidFill>
              </a:rPr>
              <a:t>Gwent Archives</a:t>
            </a:r>
            <a:br>
              <a:rPr lang="en-GB" sz="2000" dirty="0">
                <a:solidFill>
                  <a:srgbClr val="FF0000"/>
                </a:solidFill>
                <a:cs typeface="Calibri Light"/>
              </a:rPr>
            </a:br>
            <a:r>
              <a:rPr lang="en-GB" sz="1800" dirty="0">
                <a:solidFill>
                  <a:srgbClr val="FF0000"/>
                </a:solidFill>
              </a:rPr>
              <a:t>Newport Rugby &amp; Athletics Club Archive</a:t>
            </a:r>
            <a:endParaRPr lang="en-GB" sz="1800" dirty="0">
              <a:solidFill>
                <a:srgbClr val="FF0000"/>
              </a:solidFill>
              <a:cs typeface="Calibri Light"/>
            </a:endParaRPr>
          </a:p>
        </p:txBody>
      </p:sp>
      <p:sp>
        <p:nvSpPr>
          <p:cNvPr id="4" name="Text Placeholder 3">
            <a:extLst>
              <a:ext uri="{FF2B5EF4-FFF2-40B4-BE49-F238E27FC236}">
                <a16:creationId xmlns:a16="http://schemas.microsoft.com/office/drawing/2014/main" id="{CF284B4A-394C-49E3-AA24-9477275ABA9A}"/>
              </a:ext>
            </a:extLst>
          </p:cNvPr>
          <p:cNvSpPr>
            <a:spLocks noGrp="1"/>
          </p:cNvSpPr>
          <p:nvPr>
            <p:ph type="body" sz="half" idx="2"/>
          </p:nvPr>
        </p:nvSpPr>
        <p:spPr>
          <a:xfrm>
            <a:off x="458788" y="1951950"/>
            <a:ext cx="5202392" cy="4355217"/>
          </a:xfrm>
        </p:spPr>
        <p:txBody>
          <a:bodyPr vert="horz" lIns="91440" tIns="45720" rIns="91440" bIns="45720" rtlCol="0" anchor="t">
            <a:normAutofit/>
          </a:bodyPr>
          <a:lstStyle/>
          <a:p>
            <a:r>
              <a:rPr lang="en-GB" sz="1400" dirty="0">
                <a:latin typeface="Calibri Light"/>
                <a:cs typeface="Calibri Light"/>
              </a:rPr>
              <a:t>Jen  - Newport, South Wales </a:t>
            </a:r>
          </a:p>
          <a:p>
            <a:pPr algn="just"/>
            <a:r>
              <a:rPr lang="en-GB" sz="1400" dirty="0">
                <a:latin typeface="Calibri Light"/>
                <a:cs typeface="Calibri Light"/>
              </a:rPr>
              <a:t>I find this image fascinating as most of the photographs in the Newport Rugby &amp; Athletics Club Archive are of teams posed in their kits with trophies on display. </a:t>
            </a:r>
          </a:p>
          <a:p>
            <a:pPr algn="just"/>
            <a:r>
              <a:rPr lang="en-GB" sz="1400" dirty="0">
                <a:latin typeface="Calibri Light"/>
                <a:cs typeface="Calibri Light"/>
              </a:rPr>
              <a:t>This one is different, showing the Newport Rugby Supporters' Club Committee. Those volunteers who organised the day-to-day running of the club. </a:t>
            </a:r>
          </a:p>
          <a:p>
            <a:pPr algn="just"/>
            <a:r>
              <a:rPr lang="en-GB" sz="1400" dirty="0">
                <a:latin typeface="Calibri Light"/>
                <a:cs typeface="Calibri Light"/>
              </a:rPr>
              <a:t>This collection comes from Gwent Archives and as well as the photographs they hold giant ledgers containing ticket stubs, subscription forms, invoices, competition flyers and scrapbooks.</a:t>
            </a:r>
          </a:p>
          <a:p>
            <a:pPr algn="just"/>
            <a:r>
              <a:rPr lang="en-GB" sz="1400" dirty="0">
                <a:latin typeface="Calibri Light"/>
                <a:cs typeface="Calibri Light"/>
              </a:rPr>
              <a:t> These are the men who sent out the subscription forms, stuck newspaper clippings into the scrapbooks and saved all this wonderful ephemera for us to see. </a:t>
            </a:r>
          </a:p>
          <a:p>
            <a:pPr algn="just"/>
            <a:r>
              <a:rPr lang="en-GB" sz="1400" dirty="0">
                <a:latin typeface="Calibri Light"/>
                <a:cs typeface="Calibri Light"/>
              </a:rPr>
              <a:t>I also particularly love that if you zoom in, you can see what the weather was like that day as all the raincoats are damp and there are umbrellas on show.  </a:t>
            </a:r>
          </a:p>
          <a:p>
            <a:r>
              <a:rPr lang="en-GB" sz="1400" dirty="0">
                <a:latin typeface="Calibri Light"/>
                <a:cs typeface="Calibri Light"/>
              </a:rPr>
              <a:t>This is South Wales after all! </a:t>
            </a:r>
          </a:p>
        </p:txBody>
      </p:sp>
      <p:pic>
        <p:nvPicPr>
          <p:cNvPr id="5" name="Picture 4">
            <a:extLst>
              <a:ext uri="{FF2B5EF4-FFF2-40B4-BE49-F238E27FC236}">
                <a16:creationId xmlns:a16="http://schemas.microsoft.com/office/drawing/2014/main" id="{515640A5-BCAF-4EB7-9141-49E2B8FF39D4}"/>
              </a:ext>
            </a:extLst>
          </p:cNvPr>
          <p:cNvPicPr>
            <a:picLocks noChangeAspect="1"/>
          </p:cNvPicPr>
          <p:nvPr/>
        </p:nvPicPr>
        <p:blipFill>
          <a:blip r:embed="rId2"/>
          <a:stretch>
            <a:fillRect/>
          </a:stretch>
        </p:blipFill>
        <p:spPr>
          <a:xfrm>
            <a:off x="5919265" y="590378"/>
            <a:ext cx="5694208" cy="4732774"/>
          </a:xfrm>
          <a:prstGeom prst="rect">
            <a:avLst/>
          </a:prstGeom>
        </p:spPr>
      </p:pic>
      <p:pic>
        <p:nvPicPr>
          <p:cNvPr id="12" name="Picture Placeholder 11" descr="A person smiling for a selfie&#10;&#10;Description automatically generated">
            <a:extLst>
              <a:ext uri="{FF2B5EF4-FFF2-40B4-BE49-F238E27FC236}">
                <a16:creationId xmlns:a16="http://schemas.microsoft.com/office/drawing/2014/main" id="{763612C2-ADF2-91DF-D874-5797DE965A47}"/>
              </a:ext>
            </a:extLst>
          </p:cNvPr>
          <p:cNvPicPr>
            <a:picLocks noGrp="1" noChangeAspect="1"/>
          </p:cNvPicPr>
          <p:nvPr>
            <p:ph type="pic" idx="1"/>
          </p:nvPr>
        </p:nvPicPr>
        <p:blipFill>
          <a:blip r:embed="rId3"/>
          <a:srcRect t="16376" b="16376"/>
          <a:stretch/>
        </p:blipFill>
        <p:spPr>
          <a:xfrm>
            <a:off x="3945566" y="592921"/>
            <a:ext cx="1502081" cy="1364461"/>
          </a:xfrm>
        </p:spPr>
      </p:pic>
    </p:spTree>
    <p:extLst>
      <p:ext uri="{BB962C8B-B14F-4D97-AF65-F5344CB8AC3E}">
        <p14:creationId xmlns:p14="http://schemas.microsoft.com/office/powerpoint/2010/main" val="321171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C38C-85DA-43C2-9014-0CF4E208EC39}"/>
              </a:ext>
            </a:extLst>
          </p:cNvPr>
          <p:cNvSpPr>
            <a:spLocks noGrp="1"/>
          </p:cNvSpPr>
          <p:nvPr>
            <p:ph type="title"/>
          </p:nvPr>
        </p:nvSpPr>
        <p:spPr>
          <a:xfrm>
            <a:off x="351327" y="300893"/>
            <a:ext cx="4420698" cy="1326940"/>
          </a:xfrm>
        </p:spPr>
        <p:txBody>
          <a:bodyPr>
            <a:normAutofit/>
          </a:bodyPr>
          <a:lstStyle/>
          <a:p>
            <a:r>
              <a:rPr lang="en-GB" sz="2800" baseline="30000" dirty="0">
                <a:solidFill>
                  <a:srgbClr val="FF0000"/>
                </a:solidFill>
                <a:latin typeface="Calibri Light"/>
                <a:cs typeface="Arial"/>
              </a:rPr>
              <a:t>Art project inspired by the Crowd Cymru Digital Archives Project </a:t>
            </a:r>
            <a:r>
              <a:rPr lang="en-GB" sz="2800" dirty="0">
                <a:solidFill>
                  <a:srgbClr val="FF0000"/>
                </a:solidFill>
                <a:latin typeface="Calibri Light"/>
                <a:cs typeface="Arial"/>
              </a:rPr>
              <a:t> </a:t>
            </a:r>
          </a:p>
        </p:txBody>
      </p:sp>
      <p:pic>
        <p:nvPicPr>
          <p:cNvPr id="5" name="Picture Placeholder 4" descr="A group of newspapers on a red surface&#10;&#10;Description automatically generated with low confidence">
            <a:extLst>
              <a:ext uri="{FF2B5EF4-FFF2-40B4-BE49-F238E27FC236}">
                <a16:creationId xmlns:a16="http://schemas.microsoft.com/office/drawing/2014/main" id="{91CF333F-CE23-3703-4E53-95E65C1C48D8}"/>
              </a:ext>
            </a:extLst>
          </p:cNvPr>
          <p:cNvPicPr>
            <a:picLocks noGrp="1" noChangeAspect="1"/>
          </p:cNvPicPr>
          <p:nvPr>
            <p:ph type="pic" idx="1"/>
          </p:nvPr>
        </p:nvPicPr>
        <p:blipFill>
          <a:blip r:embed="rId2"/>
          <a:srcRect l="8168" r="8168"/>
          <a:stretch/>
        </p:blipFill>
        <p:spPr>
          <a:xfrm rot="347774">
            <a:off x="8032267" y="799846"/>
            <a:ext cx="3790711" cy="2745467"/>
          </a:xfrm>
        </p:spPr>
      </p:pic>
      <p:sp>
        <p:nvSpPr>
          <p:cNvPr id="4" name="Text Placeholder 3">
            <a:extLst>
              <a:ext uri="{FF2B5EF4-FFF2-40B4-BE49-F238E27FC236}">
                <a16:creationId xmlns:a16="http://schemas.microsoft.com/office/drawing/2014/main" id="{EB39F3C7-6C1B-42F3-BAD3-3673A4CB4B81}"/>
              </a:ext>
            </a:extLst>
          </p:cNvPr>
          <p:cNvSpPr>
            <a:spLocks noGrp="1"/>
          </p:cNvSpPr>
          <p:nvPr>
            <p:ph type="body" sz="half" idx="2"/>
          </p:nvPr>
        </p:nvSpPr>
        <p:spPr>
          <a:xfrm>
            <a:off x="393853" y="1562240"/>
            <a:ext cx="4235995" cy="4990594"/>
          </a:xfrm>
        </p:spPr>
        <p:txBody>
          <a:bodyPr vert="horz" lIns="91440" tIns="45720" rIns="91440" bIns="45720" rtlCol="0" anchor="t">
            <a:noAutofit/>
          </a:bodyPr>
          <a:lstStyle/>
          <a:p>
            <a:r>
              <a:rPr lang="en-GB" sz="1400" dirty="0">
                <a:latin typeface="Calibri Light"/>
                <a:cs typeface="Calibri"/>
              </a:rPr>
              <a:t>Liz Davis was working towards an MA in Fine Art at Hereford College and volunteering with Crowd Cymru was part of her exploration of archive and memory, and the way past lives are preserved and recorded.</a:t>
            </a:r>
          </a:p>
          <a:p>
            <a:r>
              <a:rPr lang="en-GB" sz="1400" i="1" dirty="0">
                <a:latin typeface="Calibri Light"/>
                <a:cs typeface="Calibri"/>
              </a:rPr>
              <a:t>“My early intention had been to gain knowledge and skills in archiving, to understand better the worlds that the people of the collections we transcribe lived in and the challenges for archivists to sustain their work with diminishing resources…</a:t>
            </a:r>
            <a:endParaRPr lang="en-GB" sz="1400" i="1">
              <a:latin typeface="Calibri Light"/>
              <a:cs typeface="Calibri Light"/>
            </a:endParaRPr>
          </a:p>
          <a:p>
            <a:r>
              <a:rPr lang="en-GB" sz="1400" i="1" dirty="0">
                <a:latin typeface="Calibri Light"/>
                <a:cs typeface="Calibri"/>
              </a:rPr>
              <a:t>I also wanted to explore my own family but to go beyond the family tree and find stories... two women emerged, my maternal and paternal grandmothers, with life stories that needed to be told…</a:t>
            </a:r>
            <a:endParaRPr lang="en-GB" sz="1400">
              <a:latin typeface="Calibri Light"/>
              <a:cs typeface="Calibri Light"/>
            </a:endParaRPr>
          </a:p>
          <a:p>
            <a:r>
              <a:rPr lang="en-GB" sz="1400" i="1" dirty="0">
                <a:latin typeface="Calibri Light"/>
                <a:cs typeface="Calibri"/>
              </a:rPr>
              <a:t>But told how and to whom? – enter the idea of a Zine.  A way of self-publishing  used through the last century by fans and anarchists, feminists and others to communicate shared  interests and passions. </a:t>
            </a:r>
          </a:p>
          <a:p>
            <a:r>
              <a:rPr lang="en-GB" sz="1400" i="1" dirty="0">
                <a:latin typeface="Calibri Light"/>
                <a:cs typeface="Calibri"/>
              </a:rPr>
              <a:t>Bringing these ideas to my art practice; the collision of </a:t>
            </a:r>
            <a:r>
              <a:rPr lang="en-GB" sz="1400" b="1" i="1" dirty="0">
                <a:latin typeface="Calibri Light"/>
                <a:cs typeface="Calibri"/>
              </a:rPr>
              <a:t>archives</a:t>
            </a:r>
            <a:r>
              <a:rPr lang="en-GB" sz="1400" i="1" dirty="0">
                <a:latin typeface="Calibri Light"/>
                <a:cs typeface="Calibri"/>
              </a:rPr>
              <a:t>, </a:t>
            </a:r>
            <a:r>
              <a:rPr lang="en-GB" sz="1400" b="1" i="1" dirty="0">
                <a:latin typeface="Calibri Light"/>
                <a:cs typeface="Calibri"/>
              </a:rPr>
              <a:t>zines</a:t>
            </a:r>
            <a:r>
              <a:rPr lang="en-GB" sz="1400" i="1" dirty="0">
                <a:latin typeface="Calibri Light"/>
                <a:cs typeface="Calibri"/>
              </a:rPr>
              <a:t> and </a:t>
            </a:r>
            <a:r>
              <a:rPr lang="en-GB" sz="1400" b="1" i="1" dirty="0">
                <a:latin typeface="Calibri Light"/>
                <a:cs typeface="Calibri"/>
              </a:rPr>
              <a:t>Crowd Cymru</a:t>
            </a:r>
            <a:r>
              <a:rPr lang="en-GB" sz="1400" i="1" dirty="0">
                <a:latin typeface="Calibri Light"/>
                <a:cs typeface="Calibri"/>
              </a:rPr>
              <a:t> evolved.  </a:t>
            </a:r>
          </a:p>
          <a:p>
            <a:r>
              <a:rPr lang="en-GB" sz="1400" i="1" dirty="0">
                <a:latin typeface="Calibri Light"/>
                <a:cs typeface="Calibri"/>
              </a:rPr>
              <a:t>My first zine, issue 100 is driven by material from Crowd Cymru and looks at the lives of </a:t>
            </a:r>
            <a:r>
              <a:rPr lang="en-GB" sz="1400" b="1" i="1" dirty="0">
                <a:latin typeface="Calibri Light"/>
                <a:cs typeface="Calibri"/>
              </a:rPr>
              <a:t>Edward and Helen Thomas</a:t>
            </a:r>
            <a:r>
              <a:rPr lang="en-GB" sz="1400" i="1" dirty="0">
                <a:latin typeface="Calibri Light"/>
                <a:cs typeface="Calibri"/>
              </a:rPr>
              <a:t> and </a:t>
            </a:r>
            <a:r>
              <a:rPr lang="en-GB" sz="1400" b="1" i="1" dirty="0">
                <a:latin typeface="Calibri Light"/>
                <a:cs typeface="Calibri"/>
              </a:rPr>
              <a:t>Priscilla Scott-Ellis</a:t>
            </a:r>
            <a:r>
              <a:rPr lang="en-GB" sz="1400" i="1" dirty="0">
                <a:latin typeface="Calibri Light"/>
                <a:cs typeface="Calibri"/>
              </a:rPr>
              <a:t>.</a:t>
            </a:r>
          </a:p>
        </p:txBody>
      </p:sp>
      <p:pic>
        <p:nvPicPr>
          <p:cNvPr id="8" name="Picture 7" descr="Two women smiling for a selfie&#10;&#10;Description automatically generated">
            <a:extLst>
              <a:ext uri="{FF2B5EF4-FFF2-40B4-BE49-F238E27FC236}">
                <a16:creationId xmlns:a16="http://schemas.microsoft.com/office/drawing/2014/main" id="{106BDF37-0F82-4E66-BDFE-CA656C7E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5795">
            <a:off x="5430793" y="3966998"/>
            <a:ext cx="2619952" cy="1962159"/>
          </a:xfrm>
          <a:prstGeom prst="rect">
            <a:avLst/>
          </a:prstGeom>
        </p:spPr>
      </p:pic>
      <p:pic>
        <p:nvPicPr>
          <p:cNvPr id="9" name="Picture 8">
            <a:extLst>
              <a:ext uri="{FF2B5EF4-FFF2-40B4-BE49-F238E27FC236}">
                <a16:creationId xmlns:a16="http://schemas.microsoft.com/office/drawing/2014/main" id="{A2C49F34-67FA-4B6C-A9F9-87D03DF66163}"/>
              </a:ext>
            </a:extLst>
          </p:cNvPr>
          <p:cNvPicPr>
            <a:picLocks noChangeAspect="1"/>
          </p:cNvPicPr>
          <p:nvPr/>
        </p:nvPicPr>
        <p:blipFill>
          <a:blip r:embed="rId4"/>
          <a:stretch>
            <a:fillRect/>
          </a:stretch>
        </p:blipFill>
        <p:spPr>
          <a:xfrm rot="20841033">
            <a:off x="4910325" y="1229304"/>
            <a:ext cx="3587959" cy="2536574"/>
          </a:xfrm>
          <a:prstGeom prst="rect">
            <a:avLst/>
          </a:prstGeom>
        </p:spPr>
      </p:pic>
      <p:pic>
        <p:nvPicPr>
          <p:cNvPr id="6" name="Picture 5" descr="Text, letter&#10;&#10;Description automatically generated">
            <a:extLst>
              <a:ext uri="{FF2B5EF4-FFF2-40B4-BE49-F238E27FC236}">
                <a16:creationId xmlns:a16="http://schemas.microsoft.com/office/drawing/2014/main" id="{C6D33925-5364-E5FA-1B77-27E12EEC9940}"/>
              </a:ext>
            </a:extLst>
          </p:cNvPr>
          <p:cNvPicPr>
            <a:picLocks noChangeAspect="1"/>
          </p:cNvPicPr>
          <p:nvPr/>
        </p:nvPicPr>
        <p:blipFill>
          <a:blip r:embed="rId5"/>
          <a:stretch>
            <a:fillRect/>
          </a:stretch>
        </p:blipFill>
        <p:spPr>
          <a:xfrm rot="21349232">
            <a:off x="7994546" y="3669027"/>
            <a:ext cx="3816511" cy="2675377"/>
          </a:xfrm>
          <a:prstGeom prst="rect">
            <a:avLst/>
          </a:prstGeom>
        </p:spPr>
      </p:pic>
    </p:spTree>
    <p:extLst>
      <p:ext uri="{BB962C8B-B14F-4D97-AF65-F5344CB8AC3E}">
        <p14:creationId xmlns:p14="http://schemas.microsoft.com/office/powerpoint/2010/main" val="316990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4CEF3A-2446-FCD0-F4C8-601966FEB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06308-BA0B-7DE1-691A-3873DB749F42}"/>
              </a:ext>
            </a:extLst>
          </p:cNvPr>
          <p:cNvSpPr>
            <a:spLocks noGrp="1"/>
          </p:cNvSpPr>
          <p:nvPr>
            <p:ph type="ctrTitle"/>
          </p:nvPr>
        </p:nvSpPr>
        <p:spPr>
          <a:xfrm>
            <a:off x="452430" y="365820"/>
            <a:ext cx="11129970" cy="4256023"/>
          </a:xfrm>
        </p:spPr>
        <p:txBody>
          <a:bodyPr>
            <a:normAutofit fontScale="90000"/>
          </a:bodyPr>
          <a:lstStyle/>
          <a:p>
            <a:pPr>
              <a:spcBef>
                <a:spcPts val="1000"/>
              </a:spcBef>
            </a:pPr>
            <a:br>
              <a:rPr lang="en-GB" b="1" dirty="0"/>
            </a:br>
            <a:br>
              <a:rPr lang="en-GB" b="1" dirty="0"/>
            </a:br>
            <a:br>
              <a:rPr lang="en-GB" b="1" dirty="0"/>
            </a:br>
            <a:r>
              <a:rPr lang="en-GB" sz="4000" dirty="0">
                <a:latin typeface="Arial"/>
                <a:cs typeface="Arial"/>
              </a:rPr>
              <a:t> </a:t>
            </a:r>
            <a:br>
              <a:rPr lang="en-GB" sz="4900" b="1" dirty="0"/>
            </a:br>
            <a:r>
              <a:rPr lang="en-GB" b="1" dirty="0">
                <a:solidFill>
                  <a:srgbClr val="FF0000"/>
                </a:solidFill>
                <a:latin typeface="Arial"/>
                <a:cs typeface="Arial"/>
              </a:rPr>
              <a:t>#CrowdCymru</a:t>
            </a:r>
            <a:br>
              <a:rPr lang="en-GB" b="1" dirty="0">
                <a:solidFill>
                  <a:srgbClr val="FF0000"/>
                </a:solidFill>
                <a:latin typeface="Arial"/>
                <a:cs typeface="Arial"/>
              </a:rPr>
            </a:br>
            <a:br>
              <a:rPr lang="en-GB" sz="2800" dirty="0">
                <a:latin typeface="Calibri"/>
                <a:cs typeface="Arial"/>
              </a:rPr>
            </a:br>
            <a:br>
              <a:rPr lang="en-GB" sz="2800" dirty="0">
                <a:latin typeface="Calibri"/>
                <a:cs typeface="Arial"/>
              </a:rPr>
            </a:br>
            <a:endParaRPr lang="en-GB" b="1">
              <a:solidFill>
                <a:srgbClr val="FF0000"/>
              </a:solidFill>
              <a:latin typeface="Arial"/>
              <a:cs typeface="Arial"/>
            </a:endParaRPr>
          </a:p>
          <a:p>
            <a:r>
              <a:rPr lang="en-GB" sz="2400" dirty="0">
                <a:ea typeface="+mj-lt"/>
                <a:cs typeface="+mj-lt"/>
                <a:hlinkClick r:id="rId2"/>
              </a:rPr>
              <a:t>https://www.gwentarchives.gov.uk/en/partnership-and-projects/crowdcymru/</a:t>
            </a:r>
            <a:br>
              <a:rPr lang="en-GB" sz="2400" dirty="0">
                <a:cs typeface="Calibri Light"/>
              </a:rPr>
            </a:br>
            <a:br>
              <a:rPr lang="en-GB" sz="2400" b="1" dirty="0"/>
            </a:br>
            <a:endParaRPr lang="en-GB" sz="3600">
              <a:latin typeface="Arial"/>
              <a:ea typeface="Calibri Light"/>
              <a:cs typeface="Arial"/>
            </a:endParaRPr>
          </a:p>
        </p:txBody>
      </p:sp>
      <p:sp>
        <p:nvSpPr>
          <p:cNvPr id="3" name="Subtitle 2">
            <a:extLst>
              <a:ext uri="{FF2B5EF4-FFF2-40B4-BE49-F238E27FC236}">
                <a16:creationId xmlns:a16="http://schemas.microsoft.com/office/drawing/2014/main" id="{6F7E518A-3FFB-1B68-BFFE-521D1CB62307}"/>
              </a:ext>
            </a:extLst>
          </p:cNvPr>
          <p:cNvSpPr>
            <a:spLocks noGrp="1"/>
          </p:cNvSpPr>
          <p:nvPr>
            <p:ph type="subTitle" idx="1"/>
          </p:nvPr>
        </p:nvSpPr>
        <p:spPr>
          <a:xfrm>
            <a:off x="1524000" y="6361425"/>
            <a:ext cx="9144000" cy="255586"/>
          </a:xfrm>
          <a:ln>
            <a:solidFill>
              <a:schemeClr val="bg1"/>
            </a:solidFill>
          </a:ln>
        </p:spPr>
        <p:txBody>
          <a:bodyPr vert="horz" lIns="91440" tIns="45720" rIns="91440" bIns="45720" rtlCol="0" anchor="t">
            <a:noAutofit/>
          </a:bodyPr>
          <a:lstStyle/>
          <a:p>
            <a:endParaRPr lang="en-GB" sz="1400"/>
          </a:p>
        </p:txBody>
      </p:sp>
      <p:pic>
        <p:nvPicPr>
          <p:cNvPr id="4" name="Picture 3">
            <a:extLst>
              <a:ext uri="{FF2B5EF4-FFF2-40B4-BE49-F238E27FC236}">
                <a16:creationId xmlns:a16="http://schemas.microsoft.com/office/drawing/2014/main" id="{B1E33FEA-CEEA-B4DA-9BC0-172FD129DDCE}"/>
              </a:ext>
            </a:extLst>
          </p:cNvPr>
          <p:cNvPicPr>
            <a:picLocks noChangeAspect="1"/>
          </p:cNvPicPr>
          <p:nvPr/>
        </p:nvPicPr>
        <p:blipFill>
          <a:blip r:embed="rId3"/>
          <a:stretch>
            <a:fillRect/>
          </a:stretch>
        </p:blipFill>
        <p:spPr>
          <a:xfrm>
            <a:off x="6036212" y="5498668"/>
            <a:ext cx="1536295" cy="865431"/>
          </a:xfrm>
          <a:prstGeom prst="rect">
            <a:avLst/>
          </a:prstGeom>
        </p:spPr>
      </p:pic>
      <p:pic>
        <p:nvPicPr>
          <p:cNvPr id="9" name="Picture 8">
            <a:extLst>
              <a:ext uri="{FF2B5EF4-FFF2-40B4-BE49-F238E27FC236}">
                <a16:creationId xmlns:a16="http://schemas.microsoft.com/office/drawing/2014/main" id="{4BD023EA-6260-54AA-5C51-281D46F5910E}"/>
              </a:ext>
            </a:extLst>
          </p:cNvPr>
          <p:cNvPicPr>
            <a:picLocks noChangeAspect="1"/>
          </p:cNvPicPr>
          <p:nvPr/>
        </p:nvPicPr>
        <p:blipFill>
          <a:blip r:embed="rId4"/>
          <a:stretch>
            <a:fillRect/>
          </a:stretch>
        </p:blipFill>
        <p:spPr>
          <a:xfrm>
            <a:off x="2735862" y="5355879"/>
            <a:ext cx="2693102" cy="1044290"/>
          </a:xfrm>
          <a:prstGeom prst="rect">
            <a:avLst/>
          </a:prstGeom>
        </p:spPr>
      </p:pic>
      <p:pic>
        <p:nvPicPr>
          <p:cNvPr id="11" name="Picture 10">
            <a:extLst>
              <a:ext uri="{FF2B5EF4-FFF2-40B4-BE49-F238E27FC236}">
                <a16:creationId xmlns:a16="http://schemas.microsoft.com/office/drawing/2014/main" id="{DD62BD0B-587F-0090-6DAC-C4C16BDBAAFF}"/>
              </a:ext>
            </a:extLst>
          </p:cNvPr>
          <p:cNvPicPr>
            <a:picLocks noChangeAspect="1"/>
          </p:cNvPicPr>
          <p:nvPr/>
        </p:nvPicPr>
        <p:blipFill>
          <a:blip r:embed="rId5"/>
          <a:stretch>
            <a:fillRect/>
          </a:stretch>
        </p:blipFill>
        <p:spPr>
          <a:xfrm>
            <a:off x="450985" y="4884929"/>
            <a:ext cx="1626793" cy="1604314"/>
          </a:xfrm>
          <a:prstGeom prst="rect">
            <a:avLst/>
          </a:prstGeom>
        </p:spPr>
      </p:pic>
      <p:pic>
        <p:nvPicPr>
          <p:cNvPr id="17" name="Picture 16">
            <a:extLst>
              <a:ext uri="{FF2B5EF4-FFF2-40B4-BE49-F238E27FC236}">
                <a16:creationId xmlns:a16="http://schemas.microsoft.com/office/drawing/2014/main" id="{CFD70197-56DC-0E24-F681-FC8F21605795}"/>
              </a:ext>
            </a:extLst>
          </p:cNvPr>
          <p:cNvPicPr>
            <a:picLocks noChangeAspect="1"/>
          </p:cNvPicPr>
          <p:nvPr/>
        </p:nvPicPr>
        <p:blipFill>
          <a:blip r:embed="rId6"/>
          <a:stretch>
            <a:fillRect/>
          </a:stretch>
        </p:blipFill>
        <p:spPr>
          <a:xfrm>
            <a:off x="8460511" y="5449136"/>
            <a:ext cx="887831" cy="913116"/>
          </a:xfrm>
          <a:prstGeom prst="rect">
            <a:avLst/>
          </a:prstGeom>
        </p:spPr>
      </p:pic>
      <p:pic>
        <p:nvPicPr>
          <p:cNvPr id="7" name="Picture 6" descr="A blue circle with white text and a hand gesture&#10;&#10;Description automatically generated">
            <a:extLst>
              <a:ext uri="{FF2B5EF4-FFF2-40B4-BE49-F238E27FC236}">
                <a16:creationId xmlns:a16="http://schemas.microsoft.com/office/drawing/2014/main" id="{D2328334-2BC0-2116-0667-C89F55EF159A}"/>
              </a:ext>
            </a:extLst>
          </p:cNvPr>
          <p:cNvPicPr>
            <a:picLocks noChangeAspect="1"/>
          </p:cNvPicPr>
          <p:nvPr/>
        </p:nvPicPr>
        <p:blipFill>
          <a:blip r:embed="rId7"/>
          <a:stretch>
            <a:fillRect/>
          </a:stretch>
        </p:blipFill>
        <p:spPr>
          <a:xfrm>
            <a:off x="9974781" y="4923513"/>
            <a:ext cx="1491602" cy="1470628"/>
          </a:xfrm>
          <a:prstGeom prst="rect">
            <a:avLst/>
          </a:prstGeom>
        </p:spPr>
      </p:pic>
      <p:pic>
        <p:nvPicPr>
          <p:cNvPr id="6" name="Graphic 5" descr="Arrow: Rotate right outline">
            <a:extLst>
              <a:ext uri="{FF2B5EF4-FFF2-40B4-BE49-F238E27FC236}">
                <a16:creationId xmlns:a16="http://schemas.microsoft.com/office/drawing/2014/main" id="{B0F1B81F-596D-B2EF-8761-2F3722E5F56E}"/>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5541108" y="2414954"/>
            <a:ext cx="794009" cy="836246"/>
          </a:xfrm>
          <a:prstGeom prst="rect">
            <a:avLst/>
          </a:prstGeom>
        </p:spPr>
      </p:pic>
    </p:spTree>
    <p:extLst>
      <p:ext uri="{BB962C8B-B14F-4D97-AF65-F5344CB8AC3E}">
        <p14:creationId xmlns:p14="http://schemas.microsoft.com/office/powerpoint/2010/main" val="414532926"/>
      </p:ext>
    </p:extLst>
  </p:cSld>
  <p:clrMapOvr>
    <a:masterClrMapping/>
  </p:clrMapOvr>
  <mc:AlternateContent xmlns:mc="http://schemas.openxmlformats.org/markup-compatibility/2006" xmlns:p14="http://schemas.microsoft.com/office/powerpoint/2010/main">
    <mc:Choice Requires="p14">
      <p:transition spd="slow" p14:dur="2000" advTm="42801"/>
    </mc:Choice>
    <mc:Fallback xmlns="">
      <p:transition spd="slow" advTm="4280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F86F24-2D3A-C6FA-F527-63233CE9DEDD}"/>
              </a:ext>
            </a:extLst>
          </p:cNvPr>
          <p:cNvSpPr txBox="1"/>
          <p:nvPr/>
        </p:nvSpPr>
        <p:spPr>
          <a:xfrm rot="-10800000" flipV="1">
            <a:off x="2604766" y="508515"/>
            <a:ext cx="75410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Verdana"/>
                <a:ea typeface="Verdana"/>
              </a:rPr>
              <a:t>#CrowdCymru digital archives volunteer project</a:t>
            </a:r>
          </a:p>
        </p:txBody>
      </p:sp>
      <p:sp>
        <p:nvSpPr>
          <p:cNvPr id="6" name="TextBox 5">
            <a:extLst>
              <a:ext uri="{FF2B5EF4-FFF2-40B4-BE49-F238E27FC236}">
                <a16:creationId xmlns:a16="http://schemas.microsoft.com/office/drawing/2014/main" id="{A8744F8F-FADF-99F0-3B28-B410E6406370}"/>
              </a:ext>
            </a:extLst>
          </p:cNvPr>
          <p:cNvSpPr txBox="1"/>
          <p:nvPr/>
        </p:nvSpPr>
        <p:spPr>
          <a:xfrm>
            <a:off x="810388" y="990545"/>
            <a:ext cx="10383024"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alibri Light"/>
                <a:ea typeface="Verdana"/>
                <a:cs typeface="Calibri Light"/>
              </a:rPr>
              <a:t>Thanks to funding from the </a:t>
            </a:r>
            <a:r>
              <a:rPr lang="en-US" sz="1400" dirty="0">
                <a:solidFill>
                  <a:srgbClr val="0563C1"/>
                </a:solidFill>
                <a:latin typeface="Calibri Light"/>
                <a:ea typeface="Verdana"/>
                <a:cs typeface="Calibri Light"/>
                <a:hlinkClick r:id="rId2"/>
              </a:rPr>
              <a:t>National Lottery Heritage Fund,</a:t>
            </a:r>
            <a:r>
              <a:rPr lang="en-US" sz="1400" dirty="0">
                <a:latin typeface="Calibri Light"/>
                <a:ea typeface="Verdana"/>
                <a:cs typeface="Calibri Light"/>
              </a:rPr>
              <a:t> and National Lottery Players, this digital volunteering project was created from a working partnership between </a:t>
            </a:r>
            <a:r>
              <a:rPr lang="en-US" sz="1400" dirty="0">
                <a:latin typeface="Calibri Light"/>
                <a:ea typeface="Verdana"/>
                <a:cs typeface="Calibri Light"/>
                <a:hlinkClick r:id="rId3"/>
              </a:rPr>
              <a:t>Gwent Archives</a:t>
            </a:r>
            <a:r>
              <a:rPr lang="en-US" sz="1400" dirty="0">
                <a:latin typeface="Calibri Light"/>
                <a:ea typeface="Verdana"/>
                <a:cs typeface="Calibri Light"/>
              </a:rPr>
              <a:t>,  </a:t>
            </a:r>
            <a:r>
              <a:rPr lang="en-US" sz="1400" dirty="0">
                <a:solidFill>
                  <a:srgbClr val="0563C1"/>
                </a:solidFill>
                <a:latin typeface="Calibri Light"/>
                <a:ea typeface="Verdana"/>
                <a:cs typeface="Calibri Light"/>
                <a:hlinkClick r:id="rId4"/>
              </a:rPr>
              <a:t>Glamorgan Archives</a:t>
            </a:r>
            <a:r>
              <a:rPr lang="en-US" sz="1400" dirty="0">
                <a:latin typeface="Calibri Light"/>
                <a:ea typeface="Verdana"/>
                <a:cs typeface="Calibri Light"/>
              </a:rPr>
              <a:t>, </a:t>
            </a:r>
            <a:r>
              <a:rPr lang="en-US" sz="1400" dirty="0">
                <a:solidFill>
                  <a:srgbClr val="0563C1"/>
                </a:solidFill>
                <a:latin typeface="Calibri Light"/>
                <a:ea typeface="Verdana"/>
                <a:cs typeface="Calibri Light"/>
                <a:hlinkClick r:id="rId5"/>
              </a:rPr>
              <a:t>Cardiff University Special Collections &amp; Archives</a:t>
            </a:r>
            <a:r>
              <a:rPr lang="en-US" sz="1400" dirty="0">
                <a:latin typeface="Calibri Light"/>
                <a:ea typeface="Verdana"/>
                <a:cs typeface="Calibri Light"/>
              </a:rPr>
              <a:t> and the </a:t>
            </a:r>
            <a:r>
              <a:rPr lang="en-US" sz="1400" dirty="0">
                <a:solidFill>
                  <a:srgbClr val="0563C1"/>
                </a:solidFill>
                <a:latin typeface="Calibri Light"/>
                <a:ea typeface="Verdana"/>
                <a:cs typeface="Calibri Light"/>
                <a:hlinkClick r:id="rId6"/>
              </a:rPr>
              <a:t>National Library Wales</a:t>
            </a:r>
            <a:r>
              <a:rPr lang="en-US" sz="1400" dirty="0">
                <a:latin typeface="Calibri Light"/>
                <a:ea typeface="Verdana"/>
                <a:cs typeface="Calibri Light"/>
              </a:rPr>
              <a:t>. </a:t>
            </a:r>
            <a:endParaRPr lang="en-US">
              <a:cs typeface="Calibri" panose="020F0502020204030204"/>
            </a:endParaRPr>
          </a:p>
          <a:p>
            <a:endParaRPr lang="en-US" sz="1400" dirty="0">
              <a:latin typeface="Calibri Light"/>
              <a:ea typeface="Verdana"/>
              <a:cs typeface="Calibri"/>
            </a:endParaRPr>
          </a:p>
          <a:p>
            <a:r>
              <a:rPr lang="en-US" sz="1400" dirty="0">
                <a:latin typeface="Calibri Light"/>
                <a:ea typeface="Verdana"/>
                <a:cs typeface="Calibri"/>
              </a:rPr>
              <a:t>The idea for the project was born from a need to demonstrate that as project partners we were endeavoring to taking a swift, proactive, and collaborative approach to modernize our services to meet the ambitious roadmap of the </a:t>
            </a:r>
            <a:r>
              <a:rPr lang="en-US" sz="1400" dirty="0">
                <a:solidFill>
                  <a:srgbClr val="CC3300"/>
                </a:solidFill>
                <a:latin typeface="Calibri Light"/>
                <a:ea typeface="Verdana"/>
                <a:cs typeface="Calibri"/>
                <a:hlinkClick r:id="rId7"/>
              </a:rPr>
              <a:t>Welsh Government’s Digital Strategy of Wales</a:t>
            </a:r>
            <a:r>
              <a:rPr lang="en-US" sz="1400" dirty="0">
                <a:latin typeface="Calibri Light"/>
                <a:ea typeface="Verdana"/>
                <a:cs typeface="Calibri"/>
              </a:rPr>
              <a:t> which aims to “improve the lives of everyone through collaboration, innovation and better public services”. </a:t>
            </a:r>
          </a:p>
          <a:p>
            <a:endParaRPr lang="en-US" sz="1400" dirty="0">
              <a:latin typeface="Calibri Light"/>
              <a:ea typeface="Verdana"/>
              <a:cs typeface="Calibri"/>
            </a:endParaRPr>
          </a:p>
          <a:p>
            <a:r>
              <a:rPr lang="en-US" sz="1400" dirty="0">
                <a:latin typeface="Calibri Light"/>
                <a:ea typeface="Verdana"/>
                <a:cs typeface="Calibri"/>
              </a:rPr>
              <a:t>We harnessed the exceptional knowledge of individuals across Wales – and beyond- to help us improve the information about our collections. </a:t>
            </a:r>
          </a:p>
          <a:p>
            <a:endParaRPr lang="en-US" sz="1400" dirty="0">
              <a:latin typeface="Calibri Light"/>
              <a:ea typeface="Verdana"/>
              <a:cs typeface="Calibri"/>
            </a:endParaRPr>
          </a:p>
          <a:p>
            <a:r>
              <a:rPr lang="en-US" sz="1400" dirty="0">
                <a:latin typeface="Calibri Light"/>
                <a:ea typeface="Verdana"/>
                <a:cs typeface="Calibri"/>
              </a:rPr>
              <a:t>Using a newly created bi-lingual online platform developed by the National Library of Wales, we invited volunteers to tag, index and transcribe documents to make them more accessible for researchers. </a:t>
            </a:r>
          </a:p>
          <a:p>
            <a:endParaRPr lang="en-US" sz="1400" dirty="0">
              <a:latin typeface="Calibri Light"/>
              <a:ea typeface="Verdana"/>
              <a:cs typeface="Calibri"/>
            </a:endParaRPr>
          </a:p>
          <a:p>
            <a:r>
              <a:rPr lang="en-US" sz="1400" dirty="0">
                <a:latin typeface="Calibri Light"/>
                <a:ea typeface="Verdana"/>
                <a:cs typeface="Calibri"/>
              </a:rPr>
              <a:t>This process equipped more people with the digital skills they now need to remain well-connected across their communities and to develop these skills to take full advantage in seeking opportunities in the workplace and for wellbeing. Moreover, we have paved the way for archives services to develop new models for remote volunteering without the need to travel that support the Welsh Government’s ambition to reduce our carbon footprint. Our volunteer numbers totaled ninety and although the majority came from Wales, we also had sign-ups from USA, Canada, Australia &amp; South Korea.</a:t>
            </a:r>
          </a:p>
          <a:p>
            <a:endParaRPr lang="en-US" sz="1400" dirty="0">
              <a:latin typeface="Calibri Light"/>
              <a:ea typeface="Verdana"/>
              <a:cs typeface="Calibri"/>
            </a:endParaRPr>
          </a:p>
          <a:p>
            <a:r>
              <a:rPr lang="en-US" sz="1400" dirty="0">
                <a:latin typeface="Calibri Light"/>
                <a:ea typeface="Verdana"/>
                <a:cs typeface="Calibri"/>
              </a:rPr>
              <a:t>Together they generously gave over 1,430 hours of time volunteering for this project. </a:t>
            </a:r>
          </a:p>
          <a:p>
            <a:endParaRPr lang="en-US" sz="1400" dirty="0">
              <a:latin typeface="Calibri Light"/>
              <a:ea typeface="Verdana"/>
              <a:cs typeface="Calibri"/>
            </a:endParaRPr>
          </a:p>
          <a:p>
            <a:r>
              <a:rPr lang="en-US" sz="1400" dirty="0">
                <a:latin typeface="Calibri Light"/>
                <a:ea typeface="Verdana"/>
                <a:cs typeface="Calibri"/>
              </a:rPr>
              <a:t>This project ended on November 30 and throughout these 16 months we were overwhelmed by the sheer generosity of the heritage archives environment and sector. This project has been met, at every request, with offers of help and support and a true sense of working together supporting individual endeavors for the greater good of the whole sector. How wonderful to be part of such a great community.</a:t>
            </a:r>
          </a:p>
          <a:p>
            <a:endParaRPr lang="en-US" sz="1400" dirty="0">
              <a:latin typeface="Calibri Light"/>
              <a:ea typeface="Verdana"/>
              <a:cs typeface="Calibri"/>
            </a:endParaRPr>
          </a:p>
          <a:p>
            <a:pPr algn="ctr"/>
            <a:r>
              <a:rPr lang="en-US" sz="1400" dirty="0">
                <a:ea typeface="+mn-lt"/>
                <a:cs typeface="+mn-lt"/>
                <a:hlinkClick r:id="rId8"/>
              </a:rPr>
              <a:t>https://www.gwentarchives.gov.uk/en/partnership-and-projects/crowdcymru/</a:t>
            </a:r>
            <a:endParaRPr lang="en-US">
              <a:ea typeface="+mn-lt"/>
              <a:cs typeface="+mn-lt"/>
            </a:endParaRPr>
          </a:p>
          <a:p>
            <a:pPr algn="ctr"/>
            <a:endParaRPr lang="en-US" sz="1400" dirty="0">
              <a:cs typeface="Calibri"/>
            </a:endParaRPr>
          </a:p>
        </p:txBody>
      </p:sp>
    </p:spTree>
    <p:extLst>
      <p:ext uri="{BB962C8B-B14F-4D97-AF65-F5344CB8AC3E}">
        <p14:creationId xmlns:p14="http://schemas.microsoft.com/office/powerpoint/2010/main" val="179961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49D2AC-A6F7-4612-7D2E-5E6FE423BE9B}"/>
              </a:ext>
            </a:extLst>
          </p:cNvPr>
          <p:cNvSpPr>
            <a:spLocks noGrp="1"/>
          </p:cNvSpPr>
          <p:nvPr>
            <p:ph idx="4294967295"/>
          </p:nvPr>
        </p:nvSpPr>
        <p:spPr>
          <a:xfrm>
            <a:off x="1053352" y="1399802"/>
            <a:ext cx="10112188" cy="4777161"/>
          </a:xfrm>
        </p:spPr>
        <p:txBody>
          <a:bodyPr vert="horz" lIns="91440" tIns="45720" rIns="91440" bIns="45720" rtlCol="0" anchor="t">
            <a:normAutofit/>
          </a:bodyPr>
          <a:lstStyle/>
          <a:p>
            <a:pPr marL="0" indent="0" algn="ctr">
              <a:buNone/>
            </a:pPr>
            <a:r>
              <a:rPr lang="en-GB" sz="2400" dirty="0">
                <a:latin typeface="Calibri Light"/>
                <a:ea typeface="+mn-lt"/>
                <a:cs typeface="+mn-lt"/>
              </a:rPr>
              <a:t>At the end of the project, we asked our volunteers to tell us – in a ‘One Minute Wonder’ - about their favourite document, image or collection. </a:t>
            </a:r>
          </a:p>
          <a:p>
            <a:pPr marL="0" indent="0" algn="ctr">
              <a:buNone/>
            </a:pPr>
            <a:endParaRPr lang="en-GB" sz="2400">
              <a:ea typeface="+mn-lt"/>
              <a:cs typeface="+mn-lt"/>
            </a:endParaRPr>
          </a:p>
          <a:p>
            <a:pPr marL="0" indent="0" algn="ctr">
              <a:buNone/>
            </a:pPr>
            <a:endParaRPr lang="en-GB" sz="2400" b="1" i="1" dirty="0">
              <a:ea typeface="+mn-lt"/>
              <a:cs typeface="+mn-lt"/>
            </a:endParaRPr>
          </a:p>
          <a:p>
            <a:pPr marL="0" indent="0" algn="ctr">
              <a:buNone/>
            </a:pPr>
            <a:endParaRPr lang="en-GB" sz="2400" b="1" i="1" dirty="0">
              <a:ea typeface="+mn-lt"/>
              <a:cs typeface="+mn-lt"/>
            </a:endParaRPr>
          </a:p>
          <a:p>
            <a:pPr marL="0" indent="0" algn="ctr">
              <a:buNone/>
            </a:pPr>
            <a:endParaRPr lang="en-GB" sz="2400" b="1" i="1" dirty="0">
              <a:ea typeface="+mn-lt"/>
              <a:cs typeface="+mn-lt"/>
            </a:endParaRPr>
          </a:p>
          <a:p>
            <a:pPr marL="0" indent="0" algn="ctr">
              <a:buNone/>
            </a:pPr>
            <a:r>
              <a:rPr lang="en-GB" sz="2400" dirty="0">
                <a:latin typeface="Calibri Light"/>
                <a:ea typeface="+mn-lt"/>
                <a:cs typeface="+mn-lt"/>
              </a:rPr>
              <a:t>The responses were shown in a presentation at the end of project celebration, and you can see the favourites here. </a:t>
            </a:r>
            <a:endParaRPr lang="en-GB" sz="2400">
              <a:latin typeface="Calibri Light"/>
              <a:cs typeface="Calibri"/>
            </a:endParaRPr>
          </a:p>
          <a:p>
            <a:endParaRPr lang="en-GB" dirty="0">
              <a:cs typeface="Calibri"/>
            </a:endParaRPr>
          </a:p>
        </p:txBody>
      </p:sp>
      <p:pic>
        <p:nvPicPr>
          <p:cNvPr id="4" name="Graphic 3" descr="Comment Heart with solid fill">
            <a:extLst>
              <a:ext uri="{FF2B5EF4-FFF2-40B4-BE49-F238E27FC236}">
                <a16:creationId xmlns:a16="http://schemas.microsoft.com/office/drawing/2014/main" id="{49CE3D71-31E7-4EBC-50FA-1FA1EBEE3C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4493" y="2502016"/>
            <a:ext cx="1529861" cy="1491646"/>
          </a:xfrm>
          <a:prstGeom prst="rect">
            <a:avLst/>
          </a:prstGeom>
        </p:spPr>
      </p:pic>
    </p:spTree>
    <p:extLst>
      <p:ext uri="{BB962C8B-B14F-4D97-AF65-F5344CB8AC3E}">
        <p14:creationId xmlns:p14="http://schemas.microsoft.com/office/powerpoint/2010/main" val="288090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4A2E-483C-4BE4-B9A5-BFCE784D85A2}"/>
              </a:ext>
            </a:extLst>
          </p:cNvPr>
          <p:cNvSpPr>
            <a:spLocks noGrp="1"/>
          </p:cNvSpPr>
          <p:nvPr>
            <p:ph type="title"/>
          </p:nvPr>
        </p:nvSpPr>
        <p:spPr>
          <a:xfrm>
            <a:off x="570847" y="457200"/>
            <a:ext cx="4445234" cy="1111739"/>
          </a:xfrm>
        </p:spPr>
        <p:txBody>
          <a:bodyPr>
            <a:normAutofit/>
          </a:bodyPr>
          <a:lstStyle/>
          <a:p>
            <a:pPr>
              <a:lnSpc>
                <a:spcPct val="107000"/>
              </a:lnSpc>
              <a:spcAft>
                <a:spcPts val="800"/>
              </a:spcAft>
            </a:pPr>
            <a:r>
              <a:rPr lang="en-GB" sz="2000" dirty="0">
                <a:solidFill>
                  <a:srgbClr val="FF0000"/>
                </a:solidFill>
              </a:rPr>
              <a:t>Glamorgan Archives</a:t>
            </a:r>
            <a:br>
              <a:rPr lang="en-GB" sz="2000" dirty="0">
                <a:solidFill>
                  <a:srgbClr val="FF0000"/>
                </a:solidFill>
                <a:cs typeface="Calibri Light"/>
              </a:rPr>
            </a:br>
            <a:r>
              <a:rPr lang="en-GB" sz="2000" dirty="0">
                <a:solidFill>
                  <a:srgbClr val="FF0000"/>
                </a:solidFill>
              </a:rPr>
              <a:t>Cardiff Dockland Community Collection</a:t>
            </a:r>
            <a:endParaRPr lang="en-GB" sz="2000" dirty="0">
              <a:solidFill>
                <a:srgbClr val="FF0000"/>
              </a:solidFill>
              <a:cs typeface="Calibri Light"/>
            </a:endParaRPr>
          </a:p>
        </p:txBody>
      </p:sp>
      <p:sp>
        <p:nvSpPr>
          <p:cNvPr id="4" name="Text Placeholder 3">
            <a:extLst>
              <a:ext uri="{FF2B5EF4-FFF2-40B4-BE49-F238E27FC236}">
                <a16:creationId xmlns:a16="http://schemas.microsoft.com/office/drawing/2014/main" id="{4A978F21-7369-4E1B-8D28-82B62346A93F}"/>
              </a:ext>
            </a:extLst>
          </p:cNvPr>
          <p:cNvSpPr>
            <a:spLocks noGrp="1"/>
          </p:cNvSpPr>
          <p:nvPr>
            <p:ph type="body" sz="half" idx="2"/>
          </p:nvPr>
        </p:nvSpPr>
        <p:spPr>
          <a:xfrm>
            <a:off x="458788" y="2696586"/>
            <a:ext cx="5118047" cy="3172401"/>
          </a:xfrm>
        </p:spPr>
        <p:txBody>
          <a:bodyPr vert="horz" lIns="91440" tIns="45720" rIns="91440" bIns="45720" rtlCol="0" anchor="t">
            <a:noAutofit/>
          </a:bodyPr>
          <a:lstStyle/>
          <a:p>
            <a:r>
              <a:rPr lang="en-GB" sz="1400" b="1" dirty="0">
                <a:effectLst/>
                <a:latin typeface="Calibri Light"/>
                <a:ea typeface="Arial Nova" panose="020B0504020202020204" pitchFamily="34" charset="0"/>
                <a:cs typeface="Arial Nova" panose="020B0504020202020204" pitchFamily="34" charset="0"/>
              </a:rPr>
              <a:t>Tony </a:t>
            </a:r>
            <a:br>
              <a:rPr lang="en-GB" sz="1400" b="1" dirty="0">
                <a:effectLst/>
                <a:latin typeface="Calibri Light"/>
                <a:ea typeface="Calibri" panose="020F0502020204030204" pitchFamily="34" charset="0"/>
                <a:cs typeface="Times New Roman" panose="02020603050405020304" pitchFamily="18" charset="0"/>
              </a:rPr>
            </a:br>
            <a:r>
              <a:rPr lang="en-GB" sz="1400" b="1" dirty="0">
                <a:effectLst/>
                <a:latin typeface="Calibri Light"/>
                <a:ea typeface="Arial Nova" panose="020B0504020202020204" pitchFamily="34" charset="0"/>
                <a:cs typeface="Arial Nova" panose="020B0504020202020204" pitchFamily="34" charset="0"/>
              </a:rPr>
              <a:t>Bridgend, South Wales.</a:t>
            </a:r>
            <a:r>
              <a:rPr lang="en-GB" sz="1400" b="1" dirty="0">
                <a:latin typeface="Calibri Light"/>
                <a:ea typeface="Arial Nova" panose="020B0504020202020204" pitchFamily="34" charset="0"/>
                <a:cs typeface="Arial Nova" panose="020B0504020202020204" pitchFamily="34" charset="0"/>
              </a:rPr>
              <a:t>  </a:t>
            </a:r>
            <a:endParaRPr lang="en-GB" sz="1400" b="1">
              <a:latin typeface="Calibri Light"/>
              <a:cs typeface="Calibri Light"/>
            </a:endParaRPr>
          </a:p>
          <a:p>
            <a:pPr algn="just"/>
            <a:r>
              <a:rPr lang="en-GB" sz="1400" dirty="0">
                <a:latin typeface="Calibri Light"/>
                <a:cs typeface="Calibri Light"/>
              </a:rPr>
              <a:t>Of all the images in the collection, this one stood out to me and is my favourite. Most of the other images, apart from a small number, were mainly studio-based portraits, which although interesting and wonderful in themselves, are idealised images that don’t really show life as it was. This one however, taken aboard ship gives a flavour of real life, including the deck of the ship itself, the coastline in the background, and the working clothes worn by those in the photograph. It is difficult to see what kind of vessel it is, but my guess would be a merchant vessel. This of course gave the image a greater interest to me because I have ancestors who worked aboard merchant vessels out of Cardiff Docks from the later part of the 19th Century to the early 20th Century, which incorporates the timeframe of when this photograph was taken.</a:t>
            </a:r>
          </a:p>
        </p:txBody>
      </p:sp>
      <p:pic>
        <p:nvPicPr>
          <p:cNvPr id="6" name="Picture 5">
            <a:extLst>
              <a:ext uri="{FF2B5EF4-FFF2-40B4-BE49-F238E27FC236}">
                <a16:creationId xmlns:a16="http://schemas.microsoft.com/office/drawing/2014/main" id="{874DD35D-5418-4484-B7F7-E89603B4BB6B}"/>
              </a:ext>
            </a:extLst>
          </p:cNvPr>
          <p:cNvPicPr>
            <a:picLocks noChangeAspect="1"/>
          </p:cNvPicPr>
          <p:nvPr/>
        </p:nvPicPr>
        <p:blipFill>
          <a:blip r:embed="rId2"/>
          <a:stretch>
            <a:fillRect/>
          </a:stretch>
        </p:blipFill>
        <p:spPr>
          <a:xfrm>
            <a:off x="3940103" y="1764133"/>
            <a:ext cx="1486747" cy="1164732"/>
          </a:xfrm>
          <a:prstGeom prst="rect">
            <a:avLst/>
          </a:prstGeom>
        </p:spPr>
      </p:pic>
      <p:pic>
        <p:nvPicPr>
          <p:cNvPr id="9" name="Content Placeholder 8">
            <a:extLst>
              <a:ext uri="{FF2B5EF4-FFF2-40B4-BE49-F238E27FC236}">
                <a16:creationId xmlns:a16="http://schemas.microsoft.com/office/drawing/2014/main" id="{79EF7064-D8D6-467B-8F7E-F6F54BBEEF10}"/>
              </a:ext>
            </a:extLst>
          </p:cNvPr>
          <p:cNvPicPr>
            <a:picLocks noGrp="1" noChangeAspect="1"/>
          </p:cNvPicPr>
          <p:nvPr>
            <p:ph idx="1"/>
          </p:nvPr>
        </p:nvPicPr>
        <p:blipFill>
          <a:blip r:embed="rId3"/>
          <a:stretch>
            <a:fillRect/>
          </a:stretch>
        </p:blipFill>
        <p:spPr>
          <a:xfrm>
            <a:off x="5684698" y="1765201"/>
            <a:ext cx="6172200" cy="3781414"/>
          </a:xfrm>
          <a:prstGeom prst="rect">
            <a:avLst/>
          </a:prstGeom>
        </p:spPr>
      </p:pic>
    </p:spTree>
    <p:extLst>
      <p:ext uri="{BB962C8B-B14F-4D97-AF65-F5344CB8AC3E}">
        <p14:creationId xmlns:p14="http://schemas.microsoft.com/office/powerpoint/2010/main" val="165365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C930-BF2A-48B3-97C0-2EDBBEAFF51F}"/>
              </a:ext>
            </a:extLst>
          </p:cNvPr>
          <p:cNvSpPr>
            <a:spLocks noGrp="1"/>
          </p:cNvSpPr>
          <p:nvPr>
            <p:ph type="title"/>
          </p:nvPr>
        </p:nvSpPr>
        <p:spPr>
          <a:xfrm>
            <a:off x="593259" y="670111"/>
            <a:ext cx="5165458" cy="1094213"/>
          </a:xfrm>
        </p:spPr>
        <p:txBody>
          <a:bodyPr>
            <a:normAutofit fontScale="90000"/>
          </a:bodyPr>
          <a:lstStyle/>
          <a:p>
            <a:r>
              <a:rPr lang="en-GB" sz="2200" dirty="0">
                <a:solidFill>
                  <a:srgbClr val="FF0000"/>
                </a:solidFill>
              </a:rPr>
              <a:t>Cardiff University Special Collections &amp; Archives </a:t>
            </a:r>
            <a:br>
              <a:rPr lang="en-GB" sz="2200" dirty="0">
                <a:solidFill>
                  <a:srgbClr val="FF0000"/>
                </a:solidFill>
                <a:cs typeface="Calibri Light"/>
              </a:rPr>
            </a:br>
            <a:br>
              <a:rPr lang="en-GB" sz="2200" dirty="0">
                <a:solidFill>
                  <a:srgbClr val="FF0000"/>
                </a:solidFill>
              </a:rPr>
            </a:br>
            <a:r>
              <a:rPr lang="en-GB" sz="2200" dirty="0">
                <a:solidFill>
                  <a:srgbClr val="FF0000"/>
                </a:solidFill>
              </a:rPr>
              <a:t>Priscilla Scott-Ellis Diaries</a:t>
            </a:r>
            <a:br>
              <a:rPr lang="en-GB" sz="2200" dirty="0">
                <a:solidFill>
                  <a:srgbClr val="FF0000"/>
                </a:solidFill>
              </a:rPr>
            </a:br>
            <a:r>
              <a:rPr lang="en-GB" sz="1600" dirty="0">
                <a:solidFill>
                  <a:srgbClr val="FF0000"/>
                </a:solidFill>
              </a:rPr>
              <a:t>[Diary 19 August 1938 – 14 January 1939]</a:t>
            </a:r>
            <a:endParaRPr lang="en-GB" sz="1600" dirty="0">
              <a:solidFill>
                <a:srgbClr val="FF0000"/>
              </a:solidFill>
              <a:cs typeface="Calibri Light"/>
            </a:endParaRPr>
          </a:p>
        </p:txBody>
      </p:sp>
      <p:sp>
        <p:nvSpPr>
          <p:cNvPr id="4" name="Text Placeholder 3">
            <a:extLst>
              <a:ext uri="{FF2B5EF4-FFF2-40B4-BE49-F238E27FC236}">
                <a16:creationId xmlns:a16="http://schemas.microsoft.com/office/drawing/2014/main" id="{A2A1E8F7-6B2D-4814-809C-B5BFC3C4F371}"/>
              </a:ext>
            </a:extLst>
          </p:cNvPr>
          <p:cNvSpPr>
            <a:spLocks noGrp="1"/>
          </p:cNvSpPr>
          <p:nvPr>
            <p:ph type="body" sz="half" idx="2"/>
          </p:nvPr>
        </p:nvSpPr>
        <p:spPr>
          <a:xfrm>
            <a:off x="548436" y="2240782"/>
            <a:ext cx="4696804" cy="4160017"/>
          </a:xfrm>
        </p:spPr>
        <p:txBody>
          <a:bodyPr vert="horz" lIns="91440" tIns="45720" rIns="91440" bIns="45720" rtlCol="0" anchor="t">
            <a:normAutofit fontScale="92500" lnSpcReduction="10000"/>
          </a:bodyPr>
          <a:lstStyle/>
          <a:p>
            <a:r>
              <a:rPr lang="en-GB" b="1" dirty="0">
                <a:latin typeface="Calibri Light"/>
                <a:cs typeface="Calibri Light"/>
              </a:rPr>
              <a:t>Bianca, South Wales</a:t>
            </a:r>
          </a:p>
          <a:p>
            <a:pPr algn="just"/>
            <a:r>
              <a:rPr lang="en-GB" dirty="0">
                <a:latin typeface="Calibri Light"/>
                <a:cs typeface="Calibri Light"/>
              </a:rPr>
              <a:t>The daughter of 8th Baron Howard de Waldon, Priscilla lived a charmed life between the family home in fashionable London society and rural Chirk Castle in north Wales. Her earlier diaries reflect the norms of her time and class. She had a huge circle of male and female friends and although she writes about “working” it wasn’t clear where this was or even when she chose to turn up </a:t>
            </a:r>
          </a:p>
          <a:p>
            <a:pPr algn="just"/>
            <a:r>
              <a:rPr lang="en-GB" dirty="0">
                <a:latin typeface="Calibri Light"/>
                <a:cs typeface="Calibri Light"/>
              </a:rPr>
              <a:t>Nonetheless, she achieved an ambition to help in the Spanish Civil War. This diary is filled with descriptions of her illnesses, physical and mental; she fell in and out of love with various unsuitable men. Her Spanish female colleagues often come in for much bitching.   She learnt basic nursing skills and developed a gung-ho attitude to the injured (probably understandably).   She somehow continued to dine out, to visit cinemas, nightclubs and concerts.  There are many pages of the diary where the text is crossed through although still clearly legible, which sometimes makes for intriguing reading. </a:t>
            </a:r>
          </a:p>
        </p:txBody>
      </p:sp>
      <p:pic>
        <p:nvPicPr>
          <p:cNvPr id="13" name="Content Placeholder 12">
            <a:extLst>
              <a:ext uri="{FF2B5EF4-FFF2-40B4-BE49-F238E27FC236}">
                <a16:creationId xmlns:a16="http://schemas.microsoft.com/office/drawing/2014/main" id="{4341307E-FA5C-4B09-AC93-584342B72EBC}"/>
              </a:ext>
            </a:extLst>
          </p:cNvPr>
          <p:cNvPicPr>
            <a:picLocks noGrp="1" noChangeAspect="1"/>
          </p:cNvPicPr>
          <p:nvPr>
            <p:ph idx="1"/>
          </p:nvPr>
        </p:nvPicPr>
        <p:blipFill>
          <a:blip r:embed="rId2"/>
          <a:stretch>
            <a:fillRect/>
          </a:stretch>
        </p:blipFill>
        <p:spPr>
          <a:xfrm>
            <a:off x="5559853" y="1611485"/>
            <a:ext cx="5979685" cy="3537338"/>
          </a:xfrm>
          <a:prstGeom prst="rect">
            <a:avLst/>
          </a:prstGeom>
        </p:spPr>
      </p:pic>
    </p:spTree>
    <p:extLst>
      <p:ext uri="{BB962C8B-B14F-4D97-AF65-F5344CB8AC3E}">
        <p14:creationId xmlns:p14="http://schemas.microsoft.com/office/powerpoint/2010/main" val="3464215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E8D7-9615-4283-89DA-3C905F1BFE65}"/>
              </a:ext>
            </a:extLst>
          </p:cNvPr>
          <p:cNvSpPr>
            <a:spLocks noGrp="1"/>
          </p:cNvSpPr>
          <p:nvPr>
            <p:ph type="title"/>
          </p:nvPr>
        </p:nvSpPr>
        <p:spPr>
          <a:xfrm>
            <a:off x="526024" y="457200"/>
            <a:ext cx="4246001" cy="797450"/>
          </a:xfrm>
        </p:spPr>
        <p:txBody>
          <a:bodyPr>
            <a:normAutofit/>
          </a:bodyPr>
          <a:lstStyle/>
          <a:p>
            <a:r>
              <a:rPr lang="en-GB" sz="2000" dirty="0">
                <a:solidFill>
                  <a:srgbClr val="FF0000"/>
                </a:solidFill>
              </a:rPr>
              <a:t>Gwent Archives</a:t>
            </a:r>
            <a:br>
              <a:rPr lang="en-GB" sz="2000" dirty="0">
                <a:solidFill>
                  <a:srgbClr val="FF0000"/>
                </a:solidFill>
                <a:cs typeface="Calibri Light"/>
              </a:rPr>
            </a:br>
            <a:r>
              <a:rPr lang="en-GB" sz="1800" dirty="0">
                <a:solidFill>
                  <a:srgbClr val="FF0000"/>
                </a:solidFill>
              </a:rPr>
              <a:t>Newport Rugby &amp; Athletics Club Archive</a:t>
            </a:r>
            <a:endParaRPr lang="en-GB" sz="1800" dirty="0">
              <a:solidFill>
                <a:srgbClr val="FF0000"/>
              </a:solidFill>
              <a:cs typeface="Calibri Light"/>
            </a:endParaRPr>
          </a:p>
        </p:txBody>
      </p:sp>
      <p:pic>
        <p:nvPicPr>
          <p:cNvPr id="5" name="Picture Placeholder 4">
            <a:extLst>
              <a:ext uri="{FF2B5EF4-FFF2-40B4-BE49-F238E27FC236}">
                <a16:creationId xmlns:a16="http://schemas.microsoft.com/office/drawing/2014/main" id="{D07E69B0-EDFB-42B8-889F-1BBE15027386}"/>
              </a:ext>
            </a:extLst>
          </p:cNvPr>
          <p:cNvPicPr>
            <a:picLocks noGrp="1" noChangeAspect="1"/>
          </p:cNvPicPr>
          <p:nvPr>
            <p:ph type="pic" idx="1"/>
          </p:nvPr>
        </p:nvPicPr>
        <p:blipFill>
          <a:blip r:embed="rId2"/>
          <a:srcRect l="690" r="690"/>
          <a:stretch>
            <a:fillRect/>
          </a:stretch>
        </p:blipFill>
        <p:spPr>
          <a:xfrm>
            <a:off x="5440917" y="458822"/>
            <a:ext cx="6384914" cy="5041586"/>
          </a:xfrm>
          <a:prstGeom prst="rect">
            <a:avLst/>
          </a:prstGeom>
        </p:spPr>
      </p:pic>
      <p:sp>
        <p:nvSpPr>
          <p:cNvPr id="4" name="Text Placeholder 3">
            <a:extLst>
              <a:ext uri="{FF2B5EF4-FFF2-40B4-BE49-F238E27FC236}">
                <a16:creationId xmlns:a16="http://schemas.microsoft.com/office/drawing/2014/main" id="{D58A2E68-2E03-41B3-A062-1A37F6C6645E}"/>
              </a:ext>
            </a:extLst>
          </p:cNvPr>
          <p:cNvSpPr>
            <a:spLocks noGrp="1"/>
          </p:cNvSpPr>
          <p:nvPr>
            <p:ph type="body" sz="half" idx="2"/>
          </p:nvPr>
        </p:nvSpPr>
        <p:spPr>
          <a:xfrm>
            <a:off x="436377" y="1800609"/>
            <a:ext cx="4869153" cy="4068379"/>
          </a:xfrm>
        </p:spPr>
        <p:txBody>
          <a:bodyPr vert="horz" lIns="91440" tIns="45720" rIns="91440" bIns="45720" rtlCol="0" anchor="t">
            <a:noAutofit/>
          </a:bodyPr>
          <a:lstStyle/>
          <a:p>
            <a:r>
              <a:rPr lang="en-GB" sz="1400" b="1" i="0" dirty="0">
                <a:solidFill>
                  <a:srgbClr val="000000"/>
                </a:solidFill>
                <a:effectLst/>
                <a:latin typeface="Calibri Light"/>
                <a:cs typeface="Calibri Light"/>
              </a:rPr>
              <a:t>Roland Humphries,  South Wales</a:t>
            </a:r>
            <a:endParaRPr lang="en-GB" sz="1400" b="1" i="0">
              <a:solidFill>
                <a:srgbClr val="000000"/>
              </a:solidFill>
              <a:effectLst/>
              <a:latin typeface="Calibri Light"/>
              <a:cs typeface="Calibri" panose="020F0502020204030204"/>
            </a:endParaRPr>
          </a:p>
          <a:p>
            <a:pPr algn="just" rtl="0" fontAlgn="base"/>
            <a:r>
              <a:rPr lang="en-GB" sz="1400" b="0" i="0" dirty="0">
                <a:solidFill>
                  <a:srgbClr val="000000"/>
                </a:solidFill>
                <a:effectLst/>
                <a:latin typeface="Calibri Light"/>
                <a:cs typeface="Calibri Light"/>
              </a:rPr>
              <a:t>The group photograph of Newport Rugby  Internationals 1883-1921 depicts a formidable array of men, some wearing suits and ties,  others in their international jerseys and caps. Among the Welshmen, three England  players, one Scots and one Irish are  noticeable by their kit. </a:t>
            </a:r>
          </a:p>
          <a:p>
            <a:pPr algn="just" rtl="0" fontAlgn="base"/>
            <a:r>
              <a:rPr lang="en-GB" sz="1400" b="0" i="0" dirty="0">
                <a:solidFill>
                  <a:srgbClr val="000000"/>
                </a:solidFill>
                <a:effectLst/>
                <a:latin typeface="Calibri Light"/>
                <a:cs typeface="Calibri Light"/>
              </a:rPr>
              <a:t>Top left is Joseph </a:t>
            </a:r>
            <a:r>
              <a:rPr lang="en-GB" sz="1400" b="0" i="0" err="1">
                <a:solidFill>
                  <a:srgbClr val="000000"/>
                </a:solidFill>
                <a:effectLst/>
                <a:latin typeface="Calibri Light"/>
                <a:cs typeface="Calibri Light"/>
              </a:rPr>
              <a:t>Jehoidah</a:t>
            </a:r>
            <a:r>
              <a:rPr lang="en-GB" sz="1400" b="0" i="0" dirty="0">
                <a:solidFill>
                  <a:srgbClr val="000000"/>
                </a:solidFill>
                <a:effectLst/>
                <a:latin typeface="Calibri Light"/>
                <a:cs typeface="Calibri Light"/>
              </a:rPr>
              <a:t> Hodges, one of the great forwards of the era. He showed his  adaptability against England in 1903 by taking the place of the injured wing and  scoring three tries in a 21-5 victory for Wales. </a:t>
            </a:r>
          </a:p>
          <a:p>
            <a:pPr algn="just" rtl="0" fontAlgn="base"/>
            <a:r>
              <a:rPr lang="en-GB" sz="1400" b="0" i="0" dirty="0">
                <a:solidFill>
                  <a:srgbClr val="000000"/>
                </a:solidFill>
                <a:effectLst/>
                <a:latin typeface="Calibri Light"/>
                <a:cs typeface="Calibri Light"/>
              </a:rPr>
              <a:t>Alongside my (distant) relative Willie Llewellyn of </a:t>
            </a:r>
            <a:r>
              <a:rPr lang="en-GB" sz="1400" b="0" i="0" dirty="0" err="1">
                <a:solidFill>
                  <a:srgbClr val="000000"/>
                </a:solidFill>
                <a:effectLst/>
                <a:latin typeface="Calibri Light"/>
                <a:cs typeface="Calibri Light"/>
              </a:rPr>
              <a:t>Tonypandy</a:t>
            </a:r>
            <a:r>
              <a:rPr lang="en-GB" sz="1400" b="0" i="0" dirty="0">
                <a:solidFill>
                  <a:srgbClr val="000000"/>
                </a:solidFill>
                <a:effectLst/>
                <a:latin typeface="Calibri Light"/>
                <a:cs typeface="Calibri Light"/>
              </a:rPr>
              <a:t>, Hodges played for the Welsh team who famously beat the touring All Blacks in 1905. </a:t>
            </a:r>
          </a:p>
          <a:p>
            <a:pPr algn="just" rtl="0" fontAlgn="base"/>
            <a:r>
              <a:rPr lang="en-GB" sz="1400" b="0" i="0" dirty="0">
                <a:solidFill>
                  <a:srgbClr val="000000"/>
                </a:solidFill>
                <a:effectLst/>
                <a:latin typeface="Calibri Light"/>
                <a:cs typeface="Calibri Light"/>
              </a:rPr>
              <a:t>Also pictured is Major Thomas Henry  (‘Tommy’) Vile, who played for the British Isles (before representing Wales), fought in two World Wars, and became President of the WRFU and High Sheriff of Monmouthshire. </a:t>
            </a:r>
          </a:p>
          <a:p>
            <a:pPr algn="just" rtl="0" fontAlgn="base"/>
            <a:r>
              <a:rPr lang="en-GB" sz="1400" b="0" i="0" dirty="0">
                <a:solidFill>
                  <a:srgbClr val="000000"/>
                </a:solidFill>
                <a:effectLst/>
                <a:latin typeface="Calibri Light"/>
                <a:cs typeface="Calibri Light"/>
              </a:rPr>
              <a:t>A nice piece of sports history. </a:t>
            </a:r>
          </a:p>
          <a:p>
            <a:pPr algn="l" rtl="0" fontAlgn="base"/>
            <a:endParaRPr lang="en-GB" sz="1400" b="0" i="0" dirty="0">
              <a:solidFill>
                <a:srgbClr val="000000"/>
              </a:solidFill>
              <a:effectLst/>
              <a:latin typeface="Calibri Light"/>
              <a:cs typeface="Calibri Light"/>
            </a:endParaRPr>
          </a:p>
          <a:p>
            <a:endParaRPr lang="en-GB" sz="1800" b="0" i="0" dirty="0">
              <a:solidFill>
                <a:srgbClr val="000000"/>
              </a:solidFill>
              <a:effectLst/>
              <a:latin typeface="Arial Nova" panose="020B0504020202020204" pitchFamily="34" charset="0"/>
            </a:endParaRPr>
          </a:p>
          <a:p>
            <a:endParaRPr lang="en-GB" dirty="0"/>
          </a:p>
        </p:txBody>
      </p:sp>
    </p:spTree>
    <p:extLst>
      <p:ext uri="{BB962C8B-B14F-4D97-AF65-F5344CB8AC3E}">
        <p14:creationId xmlns:p14="http://schemas.microsoft.com/office/powerpoint/2010/main" val="3536475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4220E-74E8-CC7C-912B-26E700B002D4}"/>
              </a:ext>
            </a:extLst>
          </p:cNvPr>
          <p:cNvSpPr>
            <a:spLocks noGrp="1"/>
          </p:cNvSpPr>
          <p:nvPr>
            <p:ph type="title"/>
          </p:nvPr>
        </p:nvSpPr>
        <p:spPr>
          <a:xfrm>
            <a:off x="478953" y="841129"/>
            <a:ext cx="3782484" cy="958118"/>
          </a:xfrm>
        </p:spPr>
        <p:txBody>
          <a:bodyPr vert="horz" lIns="91440" tIns="45720" rIns="91440" bIns="45720" rtlCol="0" anchor="ctr">
            <a:normAutofit fontScale="90000"/>
          </a:bodyPr>
          <a:lstStyle/>
          <a:p>
            <a:r>
              <a:rPr lang="en-US" sz="2000" dirty="0">
                <a:solidFill>
                  <a:srgbClr val="FF0000"/>
                </a:solidFill>
                <a:cs typeface="Calibri Light"/>
              </a:rPr>
              <a:t>Gwent Archive</a:t>
            </a:r>
            <a:br>
              <a:rPr lang="en-US" sz="2000" dirty="0">
                <a:solidFill>
                  <a:srgbClr val="FF0000"/>
                </a:solidFill>
                <a:cs typeface="Calibri Light"/>
              </a:rPr>
            </a:br>
            <a:r>
              <a:rPr lang="en-US" sz="2000" dirty="0">
                <a:solidFill>
                  <a:srgbClr val="FF0000"/>
                </a:solidFill>
                <a:cs typeface="Calibri Light"/>
              </a:rPr>
              <a:t>Gwent Lesbian and Gay Group</a:t>
            </a:r>
            <a:br>
              <a:rPr lang="en-US" sz="2000" dirty="0">
                <a:solidFill>
                  <a:srgbClr val="FF0000"/>
                </a:solidFill>
                <a:cs typeface="Calibri Light"/>
              </a:rPr>
            </a:br>
            <a:endParaRPr lang="en-US" sz="4000"/>
          </a:p>
        </p:txBody>
      </p:sp>
      <p:sp>
        <p:nvSpPr>
          <p:cNvPr id="4" name="Text Placeholder 3">
            <a:extLst>
              <a:ext uri="{FF2B5EF4-FFF2-40B4-BE49-F238E27FC236}">
                <a16:creationId xmlns:a16="http://schemas.microsoft.com/office/drawing/2014/main" id="{62D44ABE-4C00-0112-C9E2-EE5D4C589870}"/>
              </a:ext>
            </a:extLst>
          </p:cNvPr>
          <p:cNvSpPr>
            <a:spLocks noGrp="1"/>
          </p:cNvSpPr>
          <p:nvPr>
            <p:ph type="body" sz="half" idx="2"/>
          </p:nvPr>
        </p:nvSpPr>
        <p:spPr>
          <a:xfrm>
            <a:off x="332416" y="2122336"/>
            <a:ext cx="6786521" cy="4247088"/>
          </a:xfrm>
        </p:spPr>
        <p:txBody>
          <a:bodyPr vert="horz" lIns="91440" tIns="45720" rIns="91440" bIns="45720" rtlCol="0" anchor="t">
            <a:normAutofit/>
          </a:bodyPr>
          <a:lstStyle/>
          <a:p>
            <a:r>
              <a:rPr lang="en-US" sz="1400" b="1" dirty="0">
                <a:latin typeface="Calibri Light"/>
                <a:cs typeface="Calibri"/>
              </a:rPr>
              <a:t>Heidi, Newport, South Wales</a:t>
            </a:r>
          </a:p>
          <a:p>
            <a:pPr algn="just"/>
            <a:r>
              <a:rPr lang="en-US" sz="1400" dirty="0">
                <a:latin typeface="Calibri Light"/>
                <a:cs typeface="Calibri"/>
              </a:rPr>
              <a:t>Work and family commitments over the last year have prevented me from registering to work on the platform but I have followed the project's progress through Jen's informative emails. However, I recently looked at the platform and saw this poster from the Gwent Lesbian and Gay Group collection. So many things about this resonate with me! I live in Newport, in 1987 I was 17 and spent some great nights at Lazers, and Tootsie and Some Like It Hot both appear in my top five favorite films of all time.</a:t>
            </a:r>
          </a:p>
          <a:p>
            <a:pPr algn="just"/>
            <a:r>
              <a:rPr lang="en-US" sz="1400" dirty="0">
                <a:latin typeface="Calibri Light"/>
                <a:cs typeface="Calibri"/>
              </a:rPr>
              <a:t>I also love the home-made look of this poster and all the newsletters and art-work in this collection – you can just imagine the group sitting round a table having fun designing and creating. </a:t>
            </a:r>
          </a:p>
          <a:p>
            <a:pPr algn="just"/>
            <a:r>
              <a:rPr lang="en-US" sz="1400" dirty="0">
                <a:latin typeface="Calibri Light"/>
                <a:cs typeface="Calibri"/>
              </a:rPr>
              <a:t>I read on the Gwent Archives Facebook page that the group, established in 1986, wanted to offer an alternative to the Cardiff gay scene and organized monthly discos, newsletters, meetings, trips etc. </a:t>
            </a:r>
          </a:p>
          <a:p>
            <a:pPr algn="just"/>
            <a:r>
              <a:rPr lang="en-US" sz="1400" dirty="0">
                <a:latin typeface="Calibri Light"/>
                <a:cs typeface="Calibri"/>
              </a:rPr>
              <a:t>They also worked to disseminate information on HIV and AIDS and struggled to find venues due to prejudice about the AIDS crisis, so I would be proud to work on this collection</a:t>
            </a:r>
          </a:p>
          <a:p>
            <a:endParaRPr lang="en-US" dirty="0">
              <a:latin typeface="Calibri Light"/>
              <a:cs typeface="Calibri"/>
            </a:endParaRPr>
          </a:p>
        </p:txBody>
      </p:sp>
      <p:pic>
        <p:nvPicPr>
          <p:cNvPr id="5" name="Picture Placeholder 4" descr="A poster with text and pictures of people&#10;&#10;Description automatically generated">
            <a:extLst>
              <a:ext uri="{FF2B5EF4-FFF2-40B4-BE49-F238E27FC236}">
                <a16:creationId xmlns:a16="http://schemas.microsoft.com/office/drawing/2014/main" id="{15F0124C-1287-2094-597F-D4F157FA61DD}"/>
              </a:ext>
            </a:extLst>
          </p:cNvPr>
          <p:cNvPicPr>
            <a:picLocks noGrp="1" noChangeAspect="1"/>
          </p:cNvPicPr>
          <p:nvPr>
            <p:ph type="pic" idx="1"/>
          </p:nvPr>
        </p:nvPicPr>
        <p:blipFill rotWithShape="1">
          <a:blip r:embed="rId2"/>
          <a:srcRect r="1" b="8311"/>
          <a:stretch/>
        </p:blipFill>
        <p:spPr>
          <a:xfrm>
            <a:off x="7288224" y="430718"/>
            <a:ext cx="4322794" cy="5936523"/>
          </a:xfrm>
          <a:prstGeom prst="rect">
            <a:avLst/>
          </a:prstGeom>
          <a:effectLst/>
        </p:spPr>
      </p:pic>
      <p:pic>
        <p:nvPicPr>
          <p:cNvPr id="6" name="Picture 5" descr="A person smiling for a picture&#10;&#10;Description automatically generated">
            <a:extLst>
              <a:ext uri="{FF2B5EF4-FFF2-40B4-BE49-F238E27FC236}">
                <a16:creationId xmlns:a16="http://schemas.microsoft.com/office/drawing/2014/main" id="{F4C98E85-6A46-05AB-8278-B06F9B9E783B}"/>
              </a:ext>
            </a:extLst>
          </p:cNvPr>
          <p:cNvPicPr>
            <a:picLocks noChangeAspect="1"/>
          </p:cNvPicPr>
          <p:nvPr/>
        </p:nvPicPr>
        <p:blipFill>
          <a:blip r:embed="rId3"/>
          <a:stretch>
            <a:fillRect/>
          </a:stretch>
        </p:blipFill>
        <p:spPr>
          <a:xfrm>
            <a:off x="5153385" y="542030"/>
            <a:ext cx="1234949" cy="1418818"/>
          </a:xfrm>
          <a:prstGeom prst="rect">
            <a:avLst/>
          </a:prstGeom>
        </p:spPr>
      </p:pic>
    </p:spTree>
    <p:extLst>
      <p:ext uri="{BB962C8B-B14F-4D97-AF65-F5344CB8AC3E}">
        <p14:creationId xmlns:p14="http://schemas.microsoft.com/office/powerpoint/2010/main" val="217436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4049-D349-4F90-BFA3-C0936971A723}"/>
              </a:ext>
            </a:extLst>
          </p:cNvPr>
          <p:cNvSpPr>
            <a:spLocks noGrp="1"/>
          </p:cNvSpPr>
          <p:nvPr>
            <p:ph type="title"/>
          </p:nvPr>
        </p:nvSpPr>
        <p:spPr>
          <a:xfrm>
            <a:off x="585789" y="457200"/>
            <a:ext cx="5733367" cy="926891"/>
          </a:xfrm>
        </p:spPr>
        <p:txBody>
          <a:bodyPr>
            <a:normAutofit/>
          </a:bodyPr>
          <a:lstStyle/>
          <a:p>
            <a:r>
              <a:rPr lang="en-GB" sz="2200" dirty="0">
                <a:solidFill>
                  <a:srgbClr val="FF0000"/>
                </a:solidFill>
              </a:rPr>
              <a:t>Cardiff University Special Collections &amp; Archives</a:t>
            </a:r>
            <a:br>
              <a:rPr lang="en-GB" sz="2200" dirty="0">
                <a:solidFill>
                  <a:srgbClr val="FF0000"/>
                </a:solidFill>
              </a:rPr>
            </a:br>
            <a:r>
              <a:rPr lang="en-GB" sz="1800" dirty="0">
                <a:solidFill>
                  <a:srgbClr val="FF0000"/>
                </a:solidFill>
              </a:rPr>
              <a:t>Edward Thomas Literary Archive</a:t>
            </a:r>
            <a:endParaRPr lang="en-GB" sz="1800" dirty="0">
              <a:solidFill>
                <a:srgbClr val="FF0000"/>
              </a:solidFill>
              <a:cs typeface="Calibri Light"/>
            </a:endParaRPr>
          </a:p>
        </p:txBody>
      </p:sp>
      <p:pic>
        <p:nvPicPr>
          <p:cNvPr id="8" name="Picture Placeholder 7" descr="A person with a serious expression&#10;&#10;Description automatically generated">
            <a:extLst>
              <a:ext uri="{FF2B5EF4-FFF2-40B4-BE49-F238E27FC236}">
                <a16:creationId xmlns:a16="http://schemas.microsoft.com/office/drawing/2014/main" id="{2D61FB55-105A-4401-A76A-FDE12B37557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384" b="3384"/>
          <a:stretch>
            <a:fillRect/>
          </a:stretch>
        </p:blipFill>
        <p:spPr>
          <a:xfrm>
            <a:off x="9743062" y="1259499"/>
            <a:ext cx="1725700" cy="1948986"/>
          </a:xfrm>
        </p:spPr>
      </p:pic>
      <p:sp>
        <p:nvSpPr>
          <p:cNvPr id="4" name="Text Placeholder 3">
            <a:extLst>
              <a:ext uri="{FF2B5EF4-FFF2-40B4-BE49-F238E27FC236}">
                <a16:creationId xmlns:a16="http://schemas.microsoft.com/office/drawing/2014/main" id="{256AA088-BDBE-43A5-9AE1-C46C00303654}"/>
              </a:ext>
            </a:extLst>
          </p:cNvPr>
          <p:cNvSpPr>
            <a:spLocks noGrp="1"/>
          </p:cNvSpPr>
          <p:nvPr>
            <p:ph type="body" sz="half" idx="2"/>
          </p:nvPr>
        </p:nvSpPr>
        <p:spPr>
          <a:xfrm>
            <a:off x="527174" y="2092014"/>
            <a:ext cx="3359025" cy="4011434"/>
          </a:xfrm>
        </p:spPr>
        <p:txBody>
          <a:bodyPr vert="horz" lIns="91440" tIns="45720" rIns="91440" bIns="45720" rtlCol="0" anchor="t">
            <a:normAutofit/>
          </a:bodyPr>
          <a:lstStyle/>
          <a:p>
            <a:r>
              <a:rPr lang="en-GB" sz="1400" b="1" dirty="0">
                <a:latin typeface="Calibri Light"/>
                <a:cs typeface="Calibri Light"/>
              </a:rPr>
              <a:t>Marion, Cardiff, South Wales </a:t>
            </a:r>
          </a:p>
          <a:p>
            <a:pPr algn="just"/>
            <a:r>
              <a:rPr lang="en-GB" sz="1400" dirty="0">
                <a:latin typeface="Calibri Light"/>
                <a:cs typeface="Calibri Light"/>
              </a:rPr>
              <a:t>I like this passage as it captures Edward Thomas in a rare good humour. It shows his delight in the natural world, which is reflected in and informs his poetry. You can almost smell the ferns and hear the sound of the water! He clearly loved his country walks, and Helen; who was frequently at home with the children and separated from her husband; must have wished she could be there too. </a:t>
            </a:r>
          </a:p>
        </p:txBody>
      </p:sp>
      <p:sp>
        <p:nvSpPr>
          <p:cNvPr id="6" name="TextBox 5">
            <a:extLst>
              <a:ext uri="{FF2B5EF4-FFF2-40B4-BE49-F238E27FC236}">
                <a16:creationId xmlns:a16="http://schemas.microsoft.com/office/drawing/2014/main" id="{58A095C2-2E20-40AC-9520-EFFF8D2A1B80}"/>
              </a:ext>
            </a:extLst>
          </p:cNvPr>
          <p:cNvSpPr txBox="1"/>
          <p:nvPr/>
        </p:nvSpPr>
        <p:spPr>
          <a:xfrm>
            <a:off x="5641521" y="1166844"/>
            <a:ext cx="3951903" cy="4401205"/>
          </a:xfrm>
          <a:prstGeom prst="rect">
            <a:avLst/>
          </a:prstGeom>
          <a:noFill/>
        </p:spPr>
        <p:txBody>
          <a:bodyPr wrap="square">
            <a:spAutoFit/>
          </a:bodyPr>
          <a:lstStyle/>
          <a:p>
            <a:r>
              <a:rPr lang="en-GB" sz="1400" i="1" dirty="0">
                <a:latin typeface="Times New Roman" panose="02020603050405020304" pitchFamily="18" charset="0"/>
                <a:cs typeface="Times New Roman" panose="02020603050405020304" pitchFamily="18" charset="0"/>
              </a:rPr>
              <a:t>17 Woodville Street 15.viii '98 </a:t>
            </a:r>
          </a:p>
          <a:p>
            <a:endParaRPr lang="en-GB" sz="1400" i="1" dirty="0">
              <a:latin typeface="Times New Roman" panose="02020603050405020304" pitchFamily="18" charset="0"/>
              <a:cs typeface="Times New Roman" panose="02020603050405020304" pitchFamily="18" charset="0"/>
            </a:endParaRPr>
          </a:p>
          <a:p>
            <a:r>
              <a:rPr lang="en-GB" sz="1400" i="1" dirty="0">
                <a:latin typeface="Times New Roman" panose="02020603050405020304" pitchFamily="18" charset="0"/>
                <a:cs typeface="Times New Roman" panose="02020603050405020304" pitchFamily="18" charset="0"/>
              </a:rPr>
              <a:t>“My dearest Friend, I can fancy how you would have enjoyed the walk I had on Friday last! I went to see a waterfall in the midst of broad woods approached by quiet fields, but the whole day was pleasant. Directly after dinner I started on a walk of eight miles to Ammanford, where </a:t>
            </a:r>
            <a:r>
              <a:rPr lang="en-GB" sz="1400" i="1" dirty="0" err="1">
                <a:latin typeface="Times New Roman" panose="02020603050405020304" pitchFamily="18" charset="0"/>
                <a:cs typeface="Times New Roman" panose="02020603050405020304" pitchFamily="18" charset="0"/>
              </a:rPr>
              <a:t>Gwili</a:t>
            </a:r>
            <a:r>
              <a:rPr lang="en-GB" sz="1400" i="1" dirty="0">
                <a:latin typeface="Times New Roman" panose="02020603050405020304" pitchFamily="18" charset="0"/>
                <a:cs typeface="Times New Roman" panose="02020603050405020304" pitchFamily="18" charset="0"/>
              </a:rPr>
              <a:t> is. The whole road was on a mountainside by a narrow lane, hedged by rocky &amp; ferny mounds, &amp; crossed once or twice every mile by a little stream. It was very hot; the last foxgloves were there, &amp; the first blackberries; the fern smelt pleasantly. At the end the walk I had tea with </a:t>
            </a:r>
            <a:r>
              <a:rPr lang="en-GB" sz="1400" i="1" dirty="0" err="1">
                <a:latin typeface="Times New Roman" panose="02020603050405020304" pitchFamily="18" charset="0"/>
                <a:cs typeface="Times New Roman" panose="02020603050405020304" pitchFamily="18" charset="0"/>
              </a:rPr>
              <a:t>Gwili</a:t>
            </a:r>
            <a:r>
              <a:rPr lang="en-GB" sz="1400" i="1" dirty="0">
                <a:latin typeface="Times New Roman" panose="02020603050405020304" pitchFamily="18" charset="0"/>
                <a:cs typeface="Times New Roman" panose="02020603050405020304" pitchFamily="18" charset="0"/>
              </a:rPr>
              <a:t> his headmaster "</a:t>
            </a:r>
            <a:r>
              <a:rPr lang="en-GB" sz="1400" i="1" dirty="0" err="1">
                <a:latin typeface="Times New Roman" panose="02020603050405020304" pitchFamily="18" charset="0"/>
                <a:cs typeface="Times New Roman" panose="02020603050405020304" pitchFamily="18" charset="0"/>
              </a:rPr>
              <a:t>Watkyn</a:t>
            </a:r>
            <a:r>
              <a:rPr lang="en-GB" sz="1400" i="1" dirty="0">
                <a:latin typeface="Times New Roman" panose="02020603050405020304" pitchFamily="18" charset="0"/>
                <a:cs typeface="Times New Roman" panose="02020603050405020304" pitchFamily="18" charset="0"/>
              </a:rPr>
              <a:t> Wyn", a famous bard &amp; humourist. Then afterwards we went to see the waterfalls of Glyn </a:t>
            </a:r>
            <a:r>
              <a:rPr lang="en-GB" sz="1400" i="1" dirty="0" err="1">
                <a:latin typeface="Times New Roman" panose="02020603050405020304" pitchFamily="18" charset="0"/>
                <a:cs typeface="Times New Roman" panose="02020603050405020304" pitchFamily="18" charset="0"/>
              </a:rPr>
              <a:t>Hir</a:t>
            </a:r>
            <a:r>
              <a:rPr lang="en-GB" sz="1400" i="1" dirty="0">
                <a:latin typeface="Times New Roman" panose="02020603050405020304" pitchFamily="18" charset="0"/>
                <a:cs typeface="Times New Roman" panose="02020603050405020304" pitchFamily="18" charset="0"/>
              </a:rPr>
              <a:t>, with their "silent sound" as </a:t>
            </a:r>
            <a:r>
              <a:rPr lang="en-GB" sz="1400" i="1" dirty="0" err="1">
                <a:latin typeface="Times New Roman" panose="02020603050405020304" pitchFamily="18" charset="0"/>
                <a:cs typeface="Times New Roman" panose="02020603050405020304" pitchFamily="18" charset="0"/>
              </a:rPr>
              <a:t>Gwili</a:t>
            </a:r>
            <a:r>
              <a:rPr lang="en-GB" sz="1400" i="1" dirty="0">
                <a:latin typeface="Times New Roman" panose="02020603050405020304" pitchFamily="18" charset="0"/>
                <a:cs typeface="Times New Roman" panose="02020603050405020304" pitchFamily="18" charset="0"/>
              </a:rPr>
              <a:t> says. I bought back a tiny bunch of herbs &amp; ferns-some whinberries (bilberries or </a:t>
            </a:r>
            <a:r>
              <a:rPr lang="en-GB" sz="1400" i="1" dirty="0" err="1">
                <a:latin typeface="Times New Roman" panose="02020603050405020304" pitchFamily="18" charset="0"/>
                <a:cs typeface="Times New Roman" panose="02020603050405020304" pitchFamily="18" charset="0"/>
              </a:rPr>
              <a:t>whostleberies</a:t>
            </a:r>
            <a:r>
              <a:rPr lang="en-GB" sz="1400" i="1" dirty="0">
                <a:latin typeface="Times New Roman" panose="02020603050405020304" pitchFamily="18" charset="0"/>
                <a:cs typeface="Times New Roman" panose="02020603050405020304" pitchFamily="18" charset="0"/>
              </a:rPr>
              <a:t>). I was really very contented…….. “ </a:t>
            </a:r>
          </a:p>
        </p:txBody>
      </p:sp>
      <p:pic>
        <p:nvPicPr>
          <p:cNvPr id="1026" name="Picture 2">
            <a:extLst>
              <a:ext uri="{FF2B5EF4-FFF2-40B4-BE49-F238E27FC236}">
                <a16:creationId xmlns:a16="http://schemas.microsoft.com/office/drawing/2014/main" id="{C8193665-F16C-4418-8D07-94A392718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021" y="1617645"/>
            <a:ext cx="1261221" cy="171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91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F4F3-A28E-4DA2-99AB-C7F84CC623D3}"/>
              </a:ext>
            </a:extLst>
          </p:cNvPr>
          <p:cNvSpPr>
            <a:spLocks noGrp="1"/>
          </p:cNvSpPr>
          <p:nvPr>
            <p:ph type="title"/>
          </p:nvPr>
        </p:nvSpPr>
        <p:spPr>
          <a:xfrm>
            <a:off x="477178" y="379047"/>
            <a:ext cx="4586199" cy="967990"/>
          </a:xfrm>
        </p:spPr>
        <p:txBody>
          <a:bodyPr>
            <a:normAutofit/>
          </a:bodyPr>
          <a:lstStyle/>
          <a:p>
            <a:r>
              <a:rPr lang="en-GB" sz="2000" dirty="0">
                <a:solidFill>
                  <a:srgbClr val="FF0000"/>
                </a:solidFill>
              </a:rPr>
              <a:t>Glamorgan Archives</a:t>
            </a:r>
            <a:br>
              <a:rPr lang="en-GB" sz="2000" dirty="0">
                <a:solidFill>
                  <a:srgbClr val="FF0000"/>
                </a:solidFill>
                <a:cs typeface="Calibri Light"/>
              </a:rPr>
            </a:br>
            <a:r>
              <a:rPr lang="en-GB" sz="2000" dirty="0">
                <a:solidFill>
                  <a:srgbClr val="FF0000"/>
                </a:solidFill>
              </a:rPr>
              <a:t>Cardiff Docklands Community Collection</a:t>
            </a:r>
            <a:endParaRPr lang="en-GB" sz="2000" dirty="0">
              <a:solidFill>
                <a:srgbClr val="FF0000"/>
              </a:solidFill>
              <a:cs typeface="Calibri Light"/>
            </a:endParaRPr>
          </a:p>
        </p:txBody>
      </p:sp>
      <p:sp>
        <p:nvSpPr>
          <p:cNvPr id="3" name="Picture Placeholder 2">
            <a:extLst>
              <a:ext uri="{FF2B5EF4-FFF2-40B4-BE49-F238E27FC236}">
                <a16:creationId xmlns:a16="http://schemas.microsoft.com/office/drawing/2014/main" id="{A73FBE50-E75B-4C01-92AA-4DF9FE4956F9}"/>
              </a:ext>
            </a:extLst>
          </p:cNvPr>
          <p:cNvSpPr>
            <a:spLocks noGrp="1"/>
          </p:cNvSpPr>
          <p:nvPr>
            <p:ph type="pic" idx="1"/>
          </p:nvPr>
        </p:nvSpPr>
        <p:spPr/>
      </p:sp>
      <p:sp>
        <p:nvSpPr>
          <p:cNvPr id="4" name="Text Placeholder 3">
            <a:extLst>
              <a:ext uri="{FF2B5EF4-FFF2-40B4-BE49-F238E27FC236}">
                <a16:creationId xmlns:a16="http://schemas.microsoft.com/office/drawing/2014/main" id="{1D899C34-3351-44F0-BD47-D4AD3BC76630}"/>
              </a:ext>
            </a:extLst>
          </p:cNvPr>
          <p:cNvSpPr>
            <a:spLocks noGrp="1"/>
          </p:cNvSpPr>
          <p:nvPr>
            <p:ph type="body" sz="half" idx="2"/>
          </p:nvPr>
        </p:nvSpPr>
        <p:spPr>
          <a:xfrm>
            <a:off x="402758" y="1656862"/>
            <a:ext cx="5810262" cy="4212126"/>
          </a:xfrm>
        </p:spPr>
        <p:txBody>
          <a:bodyPr vert="horz" lIns="91440" tIns="45720" rIns="91440" bIns="45720" rtlCol="0" anchor="t">
            <a:normAutofit/>
          </a:bodyPr>
          <a:lstStyle/>
          <a:p>
            <a:r>
              <a:rPr lang="en-GB" sz="1400" b="1" i="0" dirty="0">
                <a:solidFill>
                  <a:srgbClr val="000000"/>
                </a:solidFill>
                <a:effectLst/>
                <a:latin typeface="Calibri Light"/>
                <a:cs typeface="Calibri Light"/>
              </a:rPr>
              <a:t>Kathryn Lewis, South Wales</a:t>
            </a:r>
          </a:p>
          <a:p>
            <a:pPr algn="just" rtl="0" fontAlgn="base"/>
            <a:r>
              <a:rPr lang="en-GB" sz="1400" b="0" i="0" dirty="0">
                <a:solidFill>
                  <a:srgbClr val="000000"/>
                </a:solidFill>
                <a:effectLst/>
                <a:latin typeface="Calibri Light"/>
                <a:cs typeface="Calibri Light"/>
              </a:rPr>
              <a:t>This photograph was one of my favourites in a collection of delightful photographs of the Cardiff Dockland Community. It is a studio portrait photograph of two very young children taken by Fred Petersen 232 Bute Street Cardiff. </a:t>
            </a:r>
          </a:p>
          <a:p>
            <a:pPr algn="just" rtl="0" fontAlgn="base"/>
            <a:r>
              <a:rPr lang="en-GB" sz="1400" b="0" i="0" dirty="0">
                <a:solidFill>
                  <a:srgbClr val="000000"/>
                </a:solidFill>
                <a:effectLst/>
                <a:latin typeface="Calibri Light"/>
                <a:cs typeface="Calibri Light"/>
              </a:rPr>
              <a:t>  </a:t>
            </a:r>
          </a:p>
          <a:p>
            <a:pPr algn="just" fontAlgn="base"/>
            <a:r>
              <a:rPr lang="en-GB" sz="1400" b="0" i="0" dirty="0">
                <a:solidFill>
                  <a:srgbClr val="000000"/>
                </a:solidFill>
                <a:effectLst/>
                <a:latin typeface="Calibri Light"/>
                <a:cs typeface="Calibri Light"/>
              </a:rPr>
              <a:t>They seem to be wearing their “Sunday best” clothes and I was able to highlight the details. I particularly like the shiny boots both children are wearing which were probably polished especially for the photograph. Their clothes may well be </a:t>
            </a:r>
            <a:r>
              <a:rPr lang="en-GB" sz="1400" dirty="0">
                <a:solidFill>
                  <a:srgbClr val="000000"/>
                </a:solidFill>
                <a:latin typeface="Calibri Light"/>
                <a:cs typeface="Calibri Light"/>
              </a:rPr>
              <a:t>home-made</a:t>
            </a:r>
            <a:r>
              <a:rPr lang="en-GB" sz="1400" b="0" i="0" dirty="0">
                <a:solidFill>
                  <a:srgbClr val="000000"/>
                </a:solidFill>
                <a:effectLst/>
                <a:latin typeface="Calibri Light"/>
                <a:cs typeface="Calibri Light"/>
              </a:rPr>
              <a:t> but they have lovely details such as the belt, buttons and collar on the coat of the younger child along with the edge of the skirt and jacket of the older child.   </a:t>
            </a:r>
          </a:p>
          <a:p>
            <a:pPr algn="just" rtl="0" fontAlgn="base"/>
            <a:endParaRPr lang="en-GB" sz="1400" b="0" i="0" dirty="0">
              <a:solidFill>
                <a:srgbClr val="000000"/>
              </a:solidFill>
              <a:effectLst/>
              <a:latin typeface="Calibri Light"/>
              <a:cs typeface="Calibri Light"/>
            </a:endParaRPr>
          </a:p>
          <a:p>
            <a:pPr algn="just" rtl="0" fontAlgn="base"/>
            <a:r>
              <a:rPr lang="en-GB" sz="1400" b="0" i="0" dirty="0">
                <a:solidFill>
                  <a:srgbClr val="000000"/>
                </a:solidFill>
                <a:effectLst/>
                <a:latin typeface="Calibri Light"/>
                <a:cs typeface="Calibri Light"/>
              </a:rPr>
              <a:t>It looks as though the older child has a protective arm around the younger child, maybe they are siblings and they both have such solemn expressions rather than a smile for the camera. I hope they were rewarded for their patience.</a:t>
            </a:r>
          </a:p>
          <a:p>
            <a:endParaRPr lang="en-GB" sz="1400" dirty="0">
              <a:latin typeface="Calibri Light"/>
              <a:cs typeface="Calibri Light"/>
            </a:endParaRPr>
          </a:p>
        </p:txBody>
      </p:sp>
      <p:pic>
        <p:nvPicPr>
          <p:cNvPr id="8" name="Picture 7">
            <a:extLst>
              <a:ext uri="{FF2B5EF4-FFF2-40B4-BE49-F238E27FC236}">
                <a16:creationId xmlns:a16="http://schemas.microsoft.com/office/drawing/2014/main" id="{90E2BE8F-4836-4576-A49B-BA66B6BC25A9}"/>
              </a:ext>
            </a:extLst>
          </p:cNvPr>
          <p:cNvPicPr>
            <a:picLocks noChangeAspect="1"/>
          </p:cNvPicPr>
          <p:nvPr/>
        </p:nvPicPr>
        <p:blipFill>
          <a:blip r:embed="rId2"/>
          <a:stretch>
            <a:fillRect/>
          </a:stretch>
        </p:blipFill>
        <p:spPr>
          <a:xfrm>
            <a:off x="6921819" y="385561"/>
            <a:ext cx="4356757" cy="6082601"/>
          </a:xfrm>
          <a:prstGeom prst="rect">
            <a:avLst/>
          </a:prstGeom>
        </p:spPr>
      </p:pic>
    </p:spTree>
    <p:extLst>
      <p:ext uri="{BB962C8B-B14F-4D97-AF65-F5344CB8AC3E}">
        <p14:creationId xmlns:p14="http://schemas.microsoft.com/office/powerpoint/2010/main" val="2147408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TCBC - PowerPoint" ma:contentTypeID="0x010100F76BAF60042C1B47A68291075E32AEE500951131E9706F3A469DCD5FD82212472A" ma:contentTypeVersion="27" ma:contentTypeDescription="" ma:contentTypeScope="" ma:versionID="a6d20e6cd152db2e9ec16c34fdfd2696">
  <xsd:schema xmlns:xsd="http://www.w3.org/2001/XMLSchema" xmlns:xs="http://www.w3.org/2001/XMLSchema" xmlns:p="http://schemas.microsoft.com/office/2006/metadata/properties" xmlns:ns2="c40dd51c-0b93-41a3-8ce1-c0167702c6fe" targetNamespace="http://schemas.microsoft.com/office/2006/metadata/properties" ma:root="true" ma:fieldsID="31fe49a128c22d43af8d7f049f7fd32c" ns2:_="">
    <xsd:import namespace="c40dd51c-0b93-41a3-8ce1-c0167702c6fe"/>
    <xsd:element name="properties">
      <xsd:complexType>
        <xsd:sequence>
          <xsd:element name="documentManagement">
            <xsd:complexType>
              <xsd:all>
                <xsd:element ref="ns2:PII_x002f_Sensitivit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0dd51c-0b93-41a3-8ce1-c0167702c6fe" elementFormDefault="qualified">
    <xsd:import namespace="http://schemas.microsoft.com/office/2006/documentManagement/types"/>
    <xsd:import namespace="http://schemas.microsoft.com/office/infopath/2007/PartnerControls"/>
    <xsd:element name="PII_x002f_Sensitivity" ma:index="8" ma:displayName="PII/Sensitivity" ma:format="Dropdown" ma:internalName="PII_x002F_Sensitivity" ma:readOnly="false">
      <xsd:simpleType>
        <xsd:restriction base="dms:Choice">
          <xsd:enumeration value="None/Public"/>
          <xsd:enumeration value="Personal"/>
          <xsd:enumeration value="Special Category"/>
          <xsd:enumeration value="Commercially Sensitiv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II_x002f_Sensitivity xmlns="c40dd51c-0b93-41a3-8ce1-c0167702c6fe">None/Public</PII_x002f_Sensitiv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945d2c57-1183-427d-a604-2e0ffdafb2d4" ContentTypeId="0x010100F76BAF60042C1B47A68291075E32AEE5" PreviousValue="false"/>
</file>

<file path=customXml/itemProps1.xml><?xml version="1.0" encoding="utf-8"?>
<ds:datastoreItem xmlns:ds="http://schemas.openxmlformats.org/officeDocument/2006/customXml" ds:itemID="{5CCFD4A6-29BB-4818-A279-3C6B9BC86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0dd51c-0b93-41a3-8ce1-c0167702c6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3910F5-C3D4-420E-856D-A361131B2765}">
  <ds:schemaRefs>
    <ds:schemaRef ds:uri="http://purl.org/dc/dcmitype/"/>
    <ds:schemaRef ds:uri="http://schemas.microsoft.com/office/2006/documentManagement/types"/>
    <ds:schemaRef ds:uri="http://schemas.openxmlformats.org/package/2006/metadata/core-properties"/>
    <ds:schemaRef ds:uri="http://purl.org/dc/terms/"/>
    <ds:schemaRef ds:uri="http://purl.org/dc/elements/1.1/"/>
    <ds:schemaRef ds:uri="c40dd51c-0b93-41a3-8ce1-c0167702c6f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BC80F7F-4BF3-4C66-8E4A-4FE6D478D5D1}">
  <ds:schemaRefs>
    <ds:schemaRef ds:uri="http://schemas.microsoft.com/sharepoint/v3/contenttype/forms"/>
  </ds:schemaRefs>
</ds:datastoreItem>
</file>

<file path=customXml/itemProps4.xml><?xml version="1.0" encoding="utf-8"?>
<ds:datastoreItem xmlns:ds="http://schemas.openxmlformats.org/officeDocument/2006/customXml" ds:itemID="{E0276F5F-8938-49C4-877A-251B62A6C93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62</TotalTime>
  <Words>2089</Words>
  <Application>Microsoft Office PowerPoint</Application>
  <PresentationFormat>Widescreen</PresentationFormat>
  <Paragraphs>76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Nova</vt:lpstr>
      <vt:lpstr>Calibri</vt:lpstr>
      <vt:lpstr>Calibri Light</vt:lpstr>
      <vt:lpstr>Times New Roman</vt:lpstr>
      <vt:lpstr>Verdana</vt:lpstr>
      <vt:lpstr>Office Theme</vt:lpstr>
      <vt:lpstr>     #CrowdCymru  ONE-MINUTE-WONDERS   </vt:lpstr>
      <vt:lpstr>PowerPoint Presentation</vt:lpstr>
      <vt:lpstr>PowerPoint Presentation</vt:lpstr>
      <vt:lpstr>Glamorgan Archives Cardiff Dockland Community Collection</vt:lpstr>
      <vt:lpstr>Cardiff University Special Collections &amp; Archives   Priscilla Scott-Ellis Diaries [Diary 19 August 1938 – 14 January 1939]</vt:lpstr>
      <vt:lpstr>Gwent Archives Newport Rugby &amp; Athletics Club Archive</vt:lpstr>
      <vt:lpstr>Gwent Archive Gwent Lesbian and Gay Group </vt:lpstr>
      <vt:lpstr>Cardiff University Special Collections &amp; Archives Edward Thomas Literary Archive</vt:lpstr>
      <vt:lpstr>Glamorgan Archives Cardiff Docklands Community Collection</vt:lpstr>
      <vt:lpstr>Gwent Archives Newport Rugby &amp; Athletics Club Archive</vt:lpstr>
      <vt:lpstr>Art project inspired by the Crowd Cymru Digital Archives Project  </vt:lpstr>
      <vt:lpstr>     #CrowdCymru    https://www.gwentarchives.gov.uk/en/partnership-and-projects/crowdcymru/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#CrowdCymru</dc:title>
  <dc:creator>Evans, Jennifer</dc:creator>
  <cp:lastModifiedBy>Whitehead, Neta</cp:lastModifiedBy>
  <cp:revision>225</cp:revision>
  <dcterms:created xsi:type="dcterms:W3CDTF">2023-11-21T07:14:24Z</dcterms:created>
  <dcterms:modified xsi:type="dcterms:W3CDTF">2024-01-24T10:05:43Z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0x010100F76BAF60042C1B47A68291075E32AEE500951131E9706F3A469DCD5FD82212472A</vt:lpwstr>
  </property>
</Properties>
</file>