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65" r:id="rId6"/>
    <p:sldId id="267" r:id="rId7"/>
    <p:sldId id="266" r:id="rId8"/>
    <p:sldId id="257" r:id="rId9"/>
    <p:sldId id="258" r:id="rId10"/>
    <p:sldId id="261" r:id="rId11"/>
    <p:sldId id="264" r:id="rId12"/>
    <p:sldId id="259" r:id="rId13"/>
    <p:sldId id="260" r:id="rId14"/>
    <p:sldId id="262" r:id="rId15"/>
    <p:sldId id="263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BE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BF3ACE-769C-ED1B-5636-AEEFCDE60719}" v="77" dt="2024-01-19T16:29:21.7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D2613-B7F5-4229-94F1-DE5926FBB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4C42E0-42C2-4909-9EB3-2F045CF1B8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9B723-1F2C-491A-AB6C-AB060B683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005E-4EE9-49FD-9CF8-5429C6AA0C64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CDC45-493D-4565-AADA-5DF2FD22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E422C-A6C1-483C-93BC-37FF5376F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94FD-1C6F-4EB6-AA12-BF0197FBA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29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A146E-A054-41B3-840F-CE579EF65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3EE9BD-499F-4404-BE34-3519EC710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F4DC1-ECFC-49FB-87C0-BFB41E95B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005E-4EE9-49FD-9CF8-5429C6AA0C64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FDB6F-A449-4FFF-B426-156D6968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66B66-E787-42D2-8785-6AF5CE1EA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94FD-1C6F-4EB6-AA12-BF0197FBA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2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6D652D-2353-43D6-BA73-88AB807FC8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1FB0D1-BC0D-4365-83D8-2A24E3DFD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AE066-2D0D-450C-9766-25889A36C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005E-4EE9-49FD-9CF8-5429C6AA0C64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1F27F-AFF5-4A0E-9E54-3BA90832B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DDB2-9C1C-43FE-BFC4-2C6F46DE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94FD-1C6F-4EB6-AA12-BF0197FBA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590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C15C4-E366-4CFF-AFFF-0C66F4BAB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04D00-3624-4A90-A856-6BC618BC0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E78DD-5AA5-434D-B8A1-1C756F430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005E-4EE9-49FD-9CF8-5429C6AA0C64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58D08-0397-4856-AAEF-A0443F1C3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16CCD-2DFE-4278-A69D-287D28AF3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94FD-1C6F-4EB6-AA12-BF0197FBA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390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00701-1768-4DD0-8DB7-7203A54AE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A271E-DB35-42A6-A0F3-24AB9DD1A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38090-DD1F-496E-8218-12CA1BB6E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005E-4EE9-49FD-9CF8-5429C6AA0C64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40E48-9F60-414C-B114-CE3E12C03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411AE-9C21-453D-BB5E-ABF1F904E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94FD-1C6F-4EB6-AA12-BF0197FBA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5322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59274-1747-47F3-9A9A-BCB43AD85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F2978-39D1-4D69-8FC7-FB3C9D238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EF271-868F-4FC3-A37B-FCDD1A410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E5517-4955-437F-81D6-91FA38327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005E-4EE9-49FD-9CF8-5429C6AA0C64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FACE4-4B69-4436-992F-91D4AC3F9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063CD7-15CF-4816-9437-84760E02E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94FD-1C6F-4EB6-AA12-BF0197FBA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01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47FEE-B926-4C7B-B77D-46EF3817F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A2B5FF-E027-4D40-8BF7-5121E5512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C07999-B974-4DF9-9763-29AB1B5647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CCE241-6512-4250-BA3A-03A2388BA5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B76339-E66D-400C-A85B-B62483305D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C2C27-E29D-4CF8-B729-4D8141564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005E-4EE9-49FD-9CF8-5429C6AA0C64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A210C-2084-4403-9A47-472A1B462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3BC009-3ACC-4E2F-9A32-18D436DB4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94FD-1C6F-4EB6-AA12-BF0197FBA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691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4DB00-1766-4D1A-8E8C-B237E2EE9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C9A64D-0858-4A5E-8234-7ECF1B71F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005E-4EE9-49FD-9CF8-5429C6AA0C64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DA43D4-51DA-44F7-B8DD-ABF8B0BF0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8A83A3-27D6-4635-B3DB-FEFA7DCF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94FD-1C6F-4EB6-AA12-BF0197FBA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4887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B17937-0215-40E7-9EE1-B612E0D5D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005E-4EE9-49FD-9CF8-5429C6AA0C64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8CC78C-A20F-41EF-8798-FF8509586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6010D-ABBF-48CA-ADA0-C4637DD69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94FD-1C6F-4EB6-AA12-BF0197FBA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149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278B2-3F82-4C74-9093-8D70662E3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B69E4-9040-4693-8714-83399055B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4BF55-2C6F-4FDC-93E0-9BA2D33BD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16A6F6-FFAD-43C0-9EAB-0C418ECCC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005E-4EE9-49FD-9CF8-5429C6AA0C64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E5F00-DD09-4EB1-9B5A-91C359475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D95DAF-FE04-4E50-9B20-C422DAA47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94FD-1C6F-4EB6-AA12-BF0197FBA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173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19C4D-92BA-46A7-BDBA-620AD9745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FCC0FA-2971-4BFB-9A97-C0E9F7E72B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8F4378-4FFA-4EE2-8E49-1A79F0497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05749-6173-4C25-8F8C-CE2BA56C4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005E-4EE9-49FD-9CF8-5429C6AA0C64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692387-D321-418A-874E-71913EBE2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57AED-366F-43E4-8932-F228BEFC7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94FD-1C6F-4EB6-AA12-BF0197FBA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171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B35D8B-92A8-4523-B5BA-AC8604C15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15EC4-142C-4906-BF40-1B6515B16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F781E-119C-49C0-9E70-3D203E85C6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6005E-4EE9-49FD-9CF8-5429C6AA0C64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236C8-49D4-4A78-B280-97F9DC0BF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0FB7E-F389-4635-9BEA-9A9EA43C2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B94FD-1C6F-4EB6-AA12-BF0197FBA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463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s://www.gwentarchives.gov.uk/cy/partneriaethau-a-phrosiectau/crowdcym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wentarchives.gov.uk/cy/partneriaethau-a-phrosiectau/crowdcymru/" TargetMode="External"/><Relationship Id="rId3" Type="http://schemas.openxmlformats.org/officeDocument/2006/relationships/hyperlink" Target="https://www.gwentarchives.gov.uk/cy/hafan/" TargetMode="External"/><Relationship Id="rId7" Type="http://schemas.openxmlformats.org/officeDocument/2006/relationships/hyperlink" Target="https://eur03.safelinks.protection.outlook.com/?url=https%3A%2F%2Fwww.llyw.cymru%2Fstrategaeth-ddigidol-i-gymru-cynllun-cyflawni&amp;data=05%7C01%7CJennifer.Evans%40gwentarchives.gov.uk%7C4dd12ddfcbe942e569f608dbea7bf63f%7C2c4d0079c52c4bb3b3cad8eaf1b6b7d5%7C0%7C0%7C638361590355088091%7CUnknown%7CTWFpbGZsb3d8eyJWIjoiMC4wLjAwMDAiLCJQIjoiV2luMzIiLCJBTiI6Ik1haWwiLCJXVCI6Mn0%3D%7C3000%7C%7C%7C&amp;sdata=TvPXUZupVpjyF5Ov%2B6Nj7LRb850RLkb0vGAqjLE2TIY%3D&amp;reserved=0" TargetMode="External"/><Relationship Id="rId2" Type="http://schemas.openxmlformats.org/officeDocument/2006/relationships/hyperlink" Target="https://www.heritagefund.org.uk/cy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lyfrgell.cymru/" TargetMode="External"/><Relationship Id="rId5" Type="http://schemas.openxmlformats.org/officeDocument/2006/relationships/hyperlink" Target="https://www.cardiff.ac.uk/cy/special-collections" TargetMode="External"/><Relationship Id="rId4" Type="http://schemas.openxmlformats.org/officeDocument/2006/relationships/hyperlink" Target="https://glamarchives.gov.uk/?lang=c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C455A-8BF1-4B56-9E3A-D832268DC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6" y="365820"/>
            <a:ext cx="11579354" cy="4256023"/>
          </a:xfrm>
        </p:spPr>
        <p:txBody>
          <a:bodyPr>
            <a:normAutofit fontScale="90000"/>
          </a:bodyPr>
          <a:lstStyle/>
          <a:p>
            <a:pPr>
              <a:spcBef>
                <a:spcPts val="1000"/>
              </a:spcBef>
            </a:pPr>
            <a:br>
              <a:rPr lang="en-GB" b="1" dirty="0"/>
            </a:br>
            <a:br>
              <a:rPr lang="en-GB" b="1" dirty="0"/>
            </a:br>
            <a:br>
              <a:rPr lang="en-GB" b="1" dirty="0"/>
            </a:br>
            <a:r>
              <a:rPr lang="en-GB" sz="4000" dirty="0">
                <a:latin typeface="Arial"/>
                <a:cs typeface="Arial"/>
              </a:rPr>
              <a:t> </a:t>
            </a:r>
            <a:br>
              <a:rPr lang="en-GB" sz="4900" b="1" dirty="0"/>
            </a:br>
            <a:r>
              <a:rPr lang="en-GB" b="1" dirty="0">
                <a:solidFill>
                  <a:srgbClr val="FF0000"/>
                </a:solidFill>
                <a:latin typeface="Arial"/>
                <a:cs typeface="Arial"/>
              </a:rPr>
              <a:t>#CrowdCymru</a:t>
            </a:r>
            <a:br>
              <a:rPr lang="en-GB" b="1" dirty="0">
                <a:solidFill>
                  <a:srgbClr val="FF0000"/>
                </a:solidFill>
                <a:latin typeface="Arial"/>
                <a:cs typeface="Arial"/>
              </a:rPr>
            </a:br>
            <a:br>
              <a:rPr lang="en-GB" sz="2800" dirty="0">
                <a:latin typeface="Calibri"/>
                <a:cs typeface="Arial"/>
              </a:rPr>
            </a:br>
            <a:r>
              <a:rPr lang="en-GB" sz="2400" b="1" dirty="0">
                <a:latin typeface="Calibri"/>
                <a:cs typeface="Segoe UI"/>
              </a:rPr>
              <a:t>RHYFEDDODAU-UN-FUNUD</a:t>
            </a:r>
            <a:br>
              <a:rPr lang="en-GB" sz="2400" dirty="0">
                <a:latin typeface="Calibri"/>
                <a:cs typeface="Arial"/>
              </a:rPr>
            </a:br>
            <a:endParaRPr lang="en-GB" sz="2400">
              <a:latin typeface="Calibri"/>
              <a:cs typeface="Calibri"/>
            </a:endParaRPr>
          </a:p>
          <a:p>
            <a:br>
              <a:rPr lang="en-GB" b="1" dirty="0"/>
            </a:br>
            <a:endParaRPr lang="en-GB" sz="3600">
              <a:latin typeface="Arial"/>
              <a:ea typeface="Calibri Light"/>
              <a:cs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E5EC8E-5734-4052-B52D-7F6101ADE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361425"/>
            <a:ext cx="9144000" cy="255586"/>
          </a:xfrm>
          <a:ln>
            <a:solidFill>
              <a:schemeClr val="bg1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endParaRPr lang="en-GB" sz="1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DB388B-D87B-4843-98E9-8028DBA36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212" y="5381438"/>
            <a:ext cx="1751218" cy="982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C5E155-731B-4A7A-AAB0-0003A57AF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555" y="5248418"/>
            <a:ext cx="2976409" cy="1151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58F5D3-7471-488F-BFE1-A20DDE559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85" y="4728622"/>
            <a:ext cx="1783100" cy="17606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BFFEDB-93A5-4305-8880-199C28F5C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4203" y="5243983"/>
            <a:ext cx="1083215" cy="1108500"/>
          </a:xfrm>
          <a:prstGeom prst="rect">
            <a:avLst/>
          </a:prstGeom>
        </p:spPr>
      </p:pic>
      <p:pic>
        <p:nvPicPr>
          <p:cNvPr id="7" name="Picture 6" descr="A blue circle with white text and a hand gesture&#10;&#10;Description automatically generated">
            <a:extLst>
              <a:ext uri="{FF2B5EF4-FFF2-40B4-BE49-F238E27FC236}">
                <a16:creationId xmlns:a16="http://schemas.microsoft.com/office/drawing/2014/main" id="{E3E06BEA-FC6C-80B3-9510-57DF9A7523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4781" y="4923513"/>
            <a:ext cx="1491602" cy="1470628"/>
          </a:xfrm>
          <a:prstGeom prst="rect">
            <a:avLst/>
          </a:prstGeom>
        </p:spPr>
      </p:pic>
      <p:pic>
        <p:nvPicPr>
          <p:cNvPr id="12" name="Graphic 1" descr="Heart with solid fill">
            <a:extLst>
              <a:ext uri="{FF2B5EF4-FFF2-40B4-BE49-F238E27FC236}">
                <a16:creationId xmlns:a16="http://schemas.microsoft.com/office/drawing/2014/main" id="{42EF8D81-158A-CB26-5197-BBE679FBA8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36241" y="3121071"/>
            <a:ext cx="1266092" cy="128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7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01"/>
    </mc:Choice>
    <mc:Fallback xmlns="">
      <p:transition spd="slow" advTm="4280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44DD9-1F7F-4EEB-8906-414B184E3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697" y="281354"/>
            <a:ext cx="3268791" cy="1165887"/>
          </a:xfrm>
        </p:spPr>
        <p:txBody>
          <a:bodyPr/>
          <a:lstStyle/>
          <a:p>
            <a:r>
              <a:rPr lang="en-GB" sz="2000" dirty="0" err="1">
                <a:solidFill>
                  <a:srgbClr val="FF0000"/>
                </a:solidFill>
                <a:cs typeface="Calibri Light"/>
              </a:rPr>
              <a:t>Archifau</a:t>
            </a:r>
            <a:r>
              <a:rPr lang="en-GB" sz="2000" dirty="0">
                <a:solidFill>
                  <a:srgbClr val="FF0000"/>
                </a:solidFill>
                <a:cs typeface="Calibri Light"/>
              </a:rPr>
              <a:t> Gwent</a:t>
            </a:r>
            <a:br>
              <a:rPr lang="en-GB" sz="2000" dirty="0">
                <a:solidFill>
                  <a:srgbClr val="FF0000"/>
                </a:solidFill>
                <a:cs typeface="Calibri Light"/>
              </a:rPr>
            </a:br>
            <a:r>
              <a:rPr lang="en-GB" sz="2000" dirty="0" err="1">
                <a:solidFill>
                  <a:srgbClr val="FF0000"/>
                </a:solidFill>
              </a:rPr>
              <a:t>Archif</a:t>
            </a:r>
            <a:r>
              <a:rPr lang="en-GB" sz="2000" dirty="0">
                <a:solidFill>
                  <a:srgbClr val="FF0000"/>
                </a:solidFill>
              </a:rPr>
              <a:t> </a:t>
            </a:r>
            <a:r>
              <a:rPr lang="en-GB" sz="2000" dirty="0" err="1">
                <a:solidFill>
                  <a:srgbClr val="FF0000"/>
                </a:solidFill>
              </a:rPr>
              <a:t>Clwb</a:t>
            </a:r>
            <a:r>
              <a:rPr lang="en-GB" sz="2000" dirty="0">
                <a:solidFill>
                  <a:srgbClr val="FF0000"/>
                </a:solidFill>
              </a:rPr>
              <a:t> </a:t>
            </a:r>
            <a:r>
              <a:rPr lang="en-GB" sz="2000" dirty="0" err="1">
                <a:solidFill>
                  <a:srgbClr val="FF0000"/>
                </a:solidFill>
              </a:rPr>
              <a:t>Rygbi</a:t>
            </a:r>
            <a:r>
              <a:rPr lang="en-GB" sz="2000" dirty="0">
                <a:solidFill>
                  <a:srgbClr val="FF0000"/>
                </a:solidFill>
              </a:rPr>
              <a:t> ac </a:t>
            </a:r>
            <a:r>
              <a:rPr lang="en-GB" sz="2000" dirty="0" err="1">
                <a:solidFill>
                  <a:srgbClr val="FF0000"/>
                </a:solidFill>
              </a:rPr>
              <a:t>Athletau</a:t>
            </a:r>
            <a:r>
              <a:rPr lang="en-GB" sz="2000" dirty="0">
                <a:solidFill>
                  <a:srgbClr val="FF0000"/>
                </a:solidFill>
              </a:rPr>
              <a:t> </a:t>
            </a:r>
            <a:r>
              <a:rPr lang="en-GB" sz="2000" dirty="0" err="1">
                <a:solidFill>
                  <a:srgbClr val="FF0000"/>
                </a:solidFill>
              </a:rPr>
              <a:t>Casnewydd</a:t>
            </a:r>
            <a:endParaRPr lang="en-GB" sz="1800" dirty="0" err="1">
              <a:solidFill>
                <a:srgbClr val="FF0000"/>
              </a:solidFill>
              <a:cs typeface="Calibri Light"/>
            </a:endParaRPr>
          </a:p>
        </p:txBody>
      </p:sp>
      <p:pic>
        <p:nvPicPr>
          <p:cNvPr id="6" name="Picture Placeholder 5" descr="A person smiling for a selfie&#10;&#10;Description automatically generated">
            <a:extLst>
              <a:ext uri="{FF2B5EF4-FFF2-40B4-BE49-F238E27FC236}">
                <a16:creationId xmlns:a16="http://schemas.microsoft.com/office/drawing/2014/main" id="{0C4B38E5-9715-B50F-BD17-0E12ED9C521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376" b="16376"/>
          <a:stretch/>
        </p:blipFill>
        <p:spPr>
          <a:xfrm>
            <a:off x="4015388" y="528271"/>
            <a:ext cx="1522803" cy="135670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84B4A-394C-49E3-AA24-9477275ABA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8557" y="1815183"/>
            <a:ext cx="5192623" cy="4609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400" b="1" dirty="0">
                <a:latin typeface="Calibri Light"/>
                <a:cs typeface="Calibri Light"/>
              </a:rPr>
              <a:t>Jen, </a:t>
            </a:r>
            <a:r>
              <a:rPr lang="en-GB" sz="1400" b="1" err="1">
                <a:latin typeface="Calibri Light"/>
                <a:cs typeface="Calibri Light"/>
              </a:rPr>
              <a:t>Casnewydd</a:t>
            </a:r>
            <a:r>
              <a:rPr lang="en-GB" sz="1400" b="1" dirty="0">
                <a:latin typeface="Calibri Light"/>
                <a:cs typeface="Calibri Light"/>
              </a:rPr>
              <a:t>, De Cymru</a:t>
            </a:r>
            <a:endParaRPr lang="en-US" sz="1400" b="1" dirty="0">
              <a:latin typeface="Calibri Light"/>
              <a:cs typeface="Calibri Light"/>
            </a:endParaRPr>
          </a:p>
          <a:p>
            <a:r>
              <a:rPr lang="en-GB" sz="1400" err="1">
                <a:latin typeface="Calibri Light"/>
                <a:cs typeface="Calibri" panose="020F0502020204030204"/>
              </a:rPr>
              <a:t>Mae'r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ddelwedd</a:t>
            </a:r>
            <a:r>
              <a:rPr lang="en-GB" sz="1400" dirty="0">
                <a:latin typeface="Calibri Light"/>
                <a:cs typeface="Calibri" panose="020F0502020204030204"/>
              </a:rPr>
              <a:t> hon </a:t>
            </a:r>
            <a:r>
              <a:rPr lang="en-GB" sz="1400" err="1">
                <a:latin typeface="Calibri Light"/>
                <a:cs typeface="Calibri" panose="020F0502020204030204"/>
              </a:rPr>
              <a:t>yn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ddiddorol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iawn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gan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fod</a:t>
            </a:r>
            <a:r>
              <a:rPr lang="en-GB" sz="1400" dirty="0">
                <a:latin typeface="Calibri Light"/>
                <a:cs typeface="Calibri" panose="020F0502020204030204"/>
              </a:rPr>
              <a:t> y </a:t>
            </a:r>
            <a:r>
              <a:rPr lang="en-GB" sz="1400" err="1">
                <a:latin typeface="Calibri Light"/>
                <a:cs typeface="Calibri" panose="020F0502020204030204"/>
              </a:rPr>
              <a:t>rhan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fwyaf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o'r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ffotograffau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yn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Archif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Clwb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Rygbi</a:t>
            </a:r>
            <a:r>
              <a:rPr lang="en-GB" sz="1400" dirty="0">
                <a:latin typeface="Calibri Light"/>
                <a:cs typeface="Calibri" panose="020F0502020204030204"/>
              </a:rPr>
              <a:t> ac </a:t>
            </a:r>
            <a:r>
              <a:rPr lang="en-GB" sz="1400" err="1">
                <a:latin typeface="Calibri Light"/>
                <a:cs typeface="Calibri" panose="020F0502020204030204"/>
              </a:rPr>
              <a:t>Athletau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Casnewydd</a:t>
            </a:r>
            <a:r>
              <a:rPr lang="en-GB" sz="1400" dirty="0">
                <a:latin typeface="Calibri Light"/>
                <a:cs typeface="Calibri" panose="020F0502020204030204"/>
              </a:rPr>
              <a:t> o </a:t>
            </a:r>
            <a:r>
              <a:rPr lang="en-GB" sz="1400" err="1">
                <a:latin typeface="Calibri Light"/>
                <a:cs typeface="Calibri" panose="020F0502020204030204"/>
              </a:rPr>
              <a:t>dimau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yn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eu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citiau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yn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arddangos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eu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tlysau</a:t>
            </a:r>
            <a:r>
              <a:rPr lang="en-GB" sz="1400" dirty="0">
                <a:latin typeface="Calibri Light"/>
                <a:cs typeface="Calibri" panose="020F0502020204030204"/>
              </a:rPr>
              <a:t>.</a:t>
            </a:r>
          </a:p>
          <a:p>
            <a:r>
              <a:rPr lang="en-GB" sz="1400" dirty="0">
                <a:latin typeface="Calibri Light"/>
                <a:cs typeface="Calibri" panose="020F0502020204030204"/>
              </a:rPr>
              <a:t>Mae </a:t>
            </a:r>
            <a:r>
              <a:rPr lang="en-GB" sz="1400" err="1">
                <a:latin typeface="Calibri Light"/>
                <a:cs typeface="Calibri" panose="020F0502020204030204"/>
              </a:rPr>
              <a:t>hwn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yn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wahanol</a:t>
            </a:r>
            <a:r>
              <a:rPr lang="en-GB" sz="1400" dirty="0">
                <a:latin typeface="Calibri Light"/>
                <a:cs typeface="Calibri" panose="020F0502020204030204"/>
              </a:rPr>
              <a:t>, am </a:t>
            </a:r>
            <a:r>
              <a:rPr lang="en-GB" sz="1400" err="1">
                <a:latin typeface="Calibri Light"/>
                <a:cs typeface="Calibri" panose="020F0502020204030204"/>
              </a:rPr>
              <a:t>ei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fod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yn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dangos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Pwyllgor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Clwb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Cefnogwyr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Rygbi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Casnewydd</a:t>
            </a:r>
            <a:r>
              <a:rPr lang="en-GB" sz="1400" dirty="0">
                <a:latin typeface="Calibri Light"/>
                <a:cs typeface="Calibri" panose="020F0502020204030204"/>
              </a:rPr>
              <a:t>, y </a:t>
            </a:r>
            <a:r>
              <a:rPr lang="en-GB" sz="1400" err="1">
                <a:latin typeface="Calibri Light"/>
                <a:cs typeface="Calibri" panose="020F0502020204030204"/>
              </a:rPr>
              <a:t>gwirfoddolwyr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hynny</a:t>
            </a:r>
            <a:r>
              <a:rPr lang="en-GB" sz="1400" dirty="0">
                <a:latin typeface="Calibri Light"/>
                <a:cs typeface="Calibri" panose="020F0502020204030204"/>
              </a:rPr>
              <a:t> a </a:t>
            </a:r>
            <a:r>
              <a:rPr lang="en-GB" sz="1400" err="1">
                <a:latin typeface="Calibri Light"/>
                <a:cs typeface="Calibri" panose="020F0502020204030204"/>
              </a:rPr>
              <a:t>drefnai’r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clwb</a:t>
            </a:r>
            <a:r>
              <a:rPr lang="en-GB" sz="1400" dirty="0">
                <a:latin typeface="Calibri Light"/>
                <a:cs typeface="Calibri" panose="020F0502020204030204"/>
              </a:rPr>
              <a:t> o </a:t>
            </a:r>
            <a:r>
              <a:rPr lang="en-GB" sz="1400" err="1">
                <a:latin typeface="Calibri Light"/>
                <a:cs typeface="Calibri" panose="020F0502020204030204"/>
              </a:rPr>
              <a:t>ddydd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i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ddydd</a:t>
            </a:r>
            <a:r>
              <a:rPr lang="en-GB" sz="1400" dirty="0">
                <a:latin typeface="Calibri Light"/>
                <a:cs typeface="Calibri" panose="020F0502020204030204"/>
              </a:rPr>
              <a:t>. </a:t>
            </a:r>
          </a:p>
          <a:p>
            <a:r>
              <a:rPr lang="en-GB" sz="1400" err="1">
                <a:latin typeface="Calibri Light"/>
                <a:cs typeface="Calibri" panose="020F0502020204030204"/>
              </a:rPr>
              <a:t>Daw'r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casgliad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hwn</a:t>
            </a:r>
            <a:r>
              <a:rPr lang="en-GB" sz="1400" dirty="0">
                <a:latin typeface="Calibri Light"/>
                <a:cs typeface="Calibri" panose="020F0502020204030204"/>
              </a:rPr>
              <a:t> o </a:t>
            </a:r>
            <a:r>
              <a:rPr lang="en-GB" sz="1400" err="1">
                <a:latin typeface="Calibri Light"/>
                <a:cs typeface="Calibri" panose="020F0502020204030204"/>
              </a:rPr>
              <a:t>Archifau</a:t>
            </a:r>
            <a:r>
              <a:rPr lang="en-GB" sz="1400" dirty="0">
                <a:latin typeface="Calibri Light"/>
                <a:cs typeface="Calibri" panose="020F0502020204030204"/>
              </a:rPr>
              <a:t> Gwent, ac </a:t>
            </a:r>
            <a:r>
              <a:rPr lang="en-GB" sz="1400" err="1">
                <a:latin typeface="Calibri Light"/>
                <a:cs typeface="Calibri" panose="020F0502020204030204"/>
              </a:rPr>
              <a:t>yn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ogystal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â'r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ffotograffau</a:t>
            </a:r>
            <a:r>
              <a:rPr lang="en-GB" sz="1400" dirty="0">
                <a:latin typeface="Calibri Light"/>
                <a:cs typeface="Calibri" panose="020F0502020204030204"/>
              </a:rPr>
              <a:t>, </a:t>
            </a:r>
            <a:r>
              <a:rPr lang="en-GB" sz="1400" err="1">
                <a:latin typeface="Calibri Light"/>
                <a:cs typeface="Calibri" panose="020F0502020204030204"/>
              </a:rPr>
              <a:t>maent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yn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cynnwys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cyfriflyfrau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enfawr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sy'n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cynnwys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bonion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tocynnau</a:t>
            </a:r>
            <a:r>
              <a:rPr lang="en-GB" sz="1400" dirty="0">
                <a:latin typeface="Calibri Light"/>
                <a:cs typeface="Calibri" panose="020F0502020204030204"/>
              </a:rPr>
              <a:t>, </a:t>
            </a:r>
            <a:r>
              <a:rPr lang="en-GB" sz="1400" err="1">
                <a:latin typeface="Calibri Light"/>
                <a:cs typeface="Calibri" panose="020F0502020204030204"/>
              </a:rPr>
              <a:t>ffurflenni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tanysgrifio</a:t>
            </a:r>
            <a:r>
              <a:rPr lang="en-GB" sz="1400" dirty="0">
                <a:latin typeface="Calibri Light"/>
                <a:cs typeface="Calibri" panose="020F0502020204030204"/>
              </a:rPr>
              <a:t>, </a:t>
            </a:r>
            <a:r>
              <a:rPr lang="en-GB" sz="1400" err="1">
                <a:latin typeface="Calibri Light"/>
                <a:cs typeface="Calibri" panose="020F0502020204030204"/>
              </a:rPr>
              <a:t>anfonebau</a:t>
            </a:r>
            <a:r>
              <a:rPr lang="en-GB" sz="1400" dirty="0">
                <a:latin typeface="Calibri Light"/>
                <a:cs typeface="Calibri" panose="020F0502020204030204"/>
              </a:rPr>
              <a:t>, </a:t>
            </a:r>
            <a:r>
              <a:rPr lang="en-GB" sz="1400" err="1">
                <a:latin typeface="Calibri Light"/>
                <a:cs typeface="Calibri" panose="020F0502020204030204"/>
              </a:rPr>
              <a:t>taflenni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cystadlu</a:t>
            </a:r>
            <a:r>
              <a:rPr lang="en-GB" sz="1400" dirty="0">
                <a:latin typeface="Calibri Light"/>
                <a:cs typeface="Calibri" panose="020F0502020204030204"/>
              </a:rPr>
              <a:t> a </a:t>
            </a:r>
            <a:r>
              <a:rPr lang="en-GB" sz="1400" err="1">
                <a:latin typeface="Calibri Light"/>
                <a:cs typeface="Calibri" panose="020F0502020204030204"/>
              </a:rPr>
              <a:t>llyfrau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sgrap</a:t>
            </a:r>
            <a:r>
              <a:rPr lang="en-GB" sz="1400" dirty="0">
                <a:latin typeface="Calibri Light"/>
                <a:cs typeface="Calibri"/>
              </a:rPr>
              <a:t>. </a:t>
            </a:r>
          </a:p>
          <a:p>
            <a:r>
              <a:rPr lang="en-GB" sz="1400" dirty="0" err="1">
                <a:latin typeface="Calibri Light"/>
                <a:cs typeface="Calibri" panose="020F0502020204030204"/>
              </a:rPr>
              <a:t>Dyma'r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dirty="0" err="1">
                <a:latin typeface="Calibri Light"/>
                <a:cs typeface="Calibri" panose="020F0502020204030204"/>
              </a:rPr>
              <a:t>dynion</a:t>
            </a:r>
            <a:r>
              <a:rPr lang="en-GB" sz="1400" dirty="0">
                <a:latin typeface="Calibri Light"/>
                <a:cs typeface="Calibri" panose="020F0502020204030204"/>
              </a:rPr>
              <a:t> a </a:t>
            </a:r>
            <a:r>
              <a:rPr lang="en-GB" sz="1400" dirty="0" err="1">
                <a:latin typeface="Calibri Light"/>
                <a:cs typeface="Calibri" panose="020F0502020204030204"/>
              </a:rPr>
              <a:t>anfonodd</a:t>
            </a:r>
            <a:r>
              <a:rPr lang="en-GB" sz="1400" dirty="0">
                <a:latin typeface="Calibri Light"/>
                <a:cs typeface="Calibri" panose="020F0502020204030204"/>
              </a:rPr>
              <a:t> y </a:t>
            </a:r>
            <a:r>
              <a:rPr lang="en-GB" sz="1400" dirty="0" err="1">
                <a:latin typeface="Calibri Light"/>
                <a:cs typeface="Calibri" panose="020F0502020204030204"/>
              </a:rPr>
              <a:t>ffurflenni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dirty="0" err="1">
                <a:latin typeface="Calibri Light"/>
                <a:cs typeface="Calibri" panose="020F0502020204030204"/>
              </a:rPr>
              <a:t>tanysgrifio</a:t>
            </a:r>
            <a:r>
              <a:rPr lang="en-GB" sz="1400" dirty="0">
                <a:latin typeface="Calibri Light"/>
                <a:cs typeface="Calibri" panose="020F0502020204030204"/>
              </a:rPr>
              <a:t>, a </a:t>
            </a:r>
            <a:r>
              <a:rPr lang="en-GB" sz="1400" dirty="0" err="1">
                <a:latin typeface="Calibri Light"/>
                <a:cs typeface="Calibri" panose="020F0502020204030204"/>
              </a:rPr>
              <a:t>ludiodd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dirty="0" err="1">
                <a:latin typeface="Calibri Light"/>
                <a:cs typeface="Calibri" panose="020F0502020204030204"/>
              </a:rPr>
              <a:t>ddarnau</a:t>
            </a:r>
            <a:r>
              <a:rPr lang="en-GB" sz="1400" dirty="0">
                <a:latin typeface="Calibri Light"/>
                <a:cs typeface="Calibri" panose="020F0502020204030204"/>
              </a:rPr>
              <a:t> o </a:t>
            </a:r>
            <a:r>
              <a:rPr lang="en-GB" sz="1400" dirty="0" err="1">
                <a:latin typeface="Calibri Light"/>
                <a:cs typeface="Calibri" panose="020F0502020204030204"/>
              </a:rPr>
              <a:t>bapur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dirty="0" err="1">
                <a:latin typeface="Calibri Light"/>
                <a:cs typeface="Calibri" panose="020F0502020204030204"/>
              </a:rPr>
              <a:t>newydd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dirty="0" err="1">
                <a:latin typeface="Calibri Light"/>
                <a:cs typeface="Calibri" panose="020F0502020204030204"/>
              </a:rPr>
              <a:t>yn</a:t>
            </a:r>
            <a:r>
              <a:rPr lang="en-GB" sz="1400" dirty="0">
                <a:latin typeface="Calibri Light"/>
                <a:cs typeface="Calibri" panose="020F0502020204030204"/>
              </a:rPr>
              <a:t> y </a:t>
            </a:r>
            <a:r>
              <a:rPr lang="en-GB" sz="1400" dirty="0" err="1">
                <a:latin typeface="Calibri Light"/>
                <a:cs typeface="Calibri" panose="020F0502020204030204"/>
              </a:rPr>
              <a:t>llyfrau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dirty="0" err="1">
                <a:latin typeface="Calibri Light"/>
                <a:cs typeface="Calibri" panose="020F0502020204030204"/>
              </a:rPr>
              <a:t>sgrap</a:t>
            </a:r>
            <a:r>
              <a:rPr lang="en-GB" sz="1400" dirty="0">
                <a:latin typeface="Calibri Light"/>
                <a:cs typeface="Calibri" panose="020F0502020204030204"/>
              </a:rPr>
              <a:t> a </a:t>
            </a:r>
            <a:r>
              <a:rPr lang="en-GB" sz="1400" dirty="0" err="1">
                <a:latin typeface="Calibri Light"/>
                <a:cs typeface="Calibri" panose="020F0502020204030204"/>
              </a:rPr>
              <a:t>chadw’r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dirty="0" err="1">
                <a:latin typeface="Calibri Light"/>
                <a:cs typeface="Calibri" panose="020F0502020204030204"/>
              </a:rPr>
              <a:t>holl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dirty="0" err="1">
                <a:latin typeface="Calibri Light"/>
                <a:cs typeface="Calibri" panose="020F0502020204030204"/>
              </a:rPr>
              <a:t>drugareddau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dirty="0" err="1">
                <a:latin typeface="Calibri Light"/>
                <a:cs typeface="Calibri" panose="020F0502020204030204"/>
              </a:rPr>
              <a:t>gwych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dirty="0" err="1">
                <a:latin typeface="Calibri Light"/>
                <a:cs typeface="Calibri" panose="020F0502020204030204"/>
              </a:rPr>
              <a:t>yr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dirty="0" err="1">
                <a:latin typeface="Calibri Light"/>
                <a:cs typeface="Calibri" panose="020F0502020204030204"/>
              </a:rPr>
              <a:t>ydym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dirty="0" err="1">
                <a:latin typeface="Calibri Light"/>
                <a:cs typeface="Calibri" panose="020F0502020204030204"/>
              </a:rPr>
              <a:t>yn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dirty="0" err="1">
                <a:latin typeface="Calibri Light"/>
                <a:cs typeface="Calibri" panose="020F0502020204030204"/>
              </a:rPr>
              <a:t>eu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dirty="0" err="1">
                <a:latin typeface="Calibri Light"/>
                <a:cs typeface="Calibri" panose="020F0502020204030204"/>
              </a:rPr>
              <a:t>gweld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dirty="0" err="1">
                <a:latin typeface="Calibri Light"/>
                <a:cs typeface="Calibri" panose="020F0502020204030204"/>
              </a:rPr>
              <a:t>heddiw</a:t>
            </a:r>
            <a:r>
              <a:rPr lang="en-GB" sz="1400" dirty="0">
                <a:latin typeface="Calibri Light"/>
                <a:cs typeface="Calibri"/>
              </a:rPr>
              <a:t>. </a:t>
            </a:r>
          </a:p>
          <a:p>
            <a:r>
              <a:rPr lang="en-GB" sz="1400" err="1">
                <a:latin typeface="Calibri Light"/>
                <a:cs typeface="Calibri" panose="020F0502020204030204"/>
              </a:rPr>
              <a:t>Os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byddwch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chi'n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chwyddo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i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mewn</a:t>
            </a:r>
            <a:r>
              <a:rPr lang="en-GB" sz="1400" dirty="0">
                <a:latin typeface="Calibri Light"/>
                <a:cs typeface="Calibri" panose="020F0502020204030204"/>
              </a:rPr>
              <a:t>, </a:t>
            </a:r>
            <a:r>
              <a:rPr lang="en-GB" sz="1400" err="1">
                <a:latin typeface="Calibri Light"/>
                <a:cs typeface="Calibri" panose="020F0502020204030204"/>
              </a:rPr>
              <a:t>rwyf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hefyd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wrth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fy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modd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o’r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ffaith</a:t>
            </a:r>
            <a:r>
              <a:rPr lang="en-GB" sz="1400" dirty="0">
                <a:latin typeface="Calibri Light"/>
                <a:cs typeface="Calibri" panose="020F0502020204030204"/>
              </a:rPr>
              <a:t> y </a:t>
            </a:r>
            <a:r>
              <a:rPr lang="en-GB" sz="1400" err="1">
                <a:latin typeface="Calibri Light"/>
                <a:cs typeface="Calibri" panose="020F0502020204030204"/>
              </a:rPr>
              <a:t>gallwch</a:t>
            </a:r>
            <a:r>
              <a:rPr lang="en-GB" sz="1400" dirty="0">
                <a:latin typeface="Calibri Light"/>
                <a:cs typeface="Calibri" panose="020F0502020204030204"/>
              </a:rPr>
              <a:t> weld </a:t>
            </a:r>
            <a:r>
              <a:rPr lang="en-GB" sz="1400" err="1">
                <a:latin typeface="Calibri Light"/>
                <a:cs typeface="Calibri" panose="020F0502020204030204"/>
              </a:rPr>
              <a:t>sut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oedd</a:t>
            </a:r>
            <a:r>
              <a:rPr lang="en-GB" sz="1400" dirty="0">
                <a:latin typeface="Calibri Light"/>
                <a:cs typeface="Calibri" panose="020F0502020204030204"/>
              </a:rPr>
              <a:t> y </a:t>
            </a:r>
            <a:r>
              <a:rPr lang="en-GB" sz="1400" err="1">
                <a:latin typeface="Calibri Light"/>
                <a:cs typeface="Calibri" panose="020F0502020204030204"/>
              </a:rPr>
              <a:t>tywydd</a:t>
            </a:r>
            <a:r>
              <a:rPr lang="en-GB" sz="1400" dirty="0">
                <a:latin typeface="Calibri Light"/>
                <a:cs typeface="Calibri" panose="020F0502020204030204"/>
              </a:rPr>
              <a:t> y </a:t>
            </a:r>
            <a:r>
              <a:rPr lang="en-GB" sz="1400" err="1">
                <a:latin typeface="Calibri Light"/>
                <a:cs typeface="Calibri" panose="020F0502020204030204"/>
              </a:rPr>
              <a:t>diwrnod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hwnnw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gan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fod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yr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holl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gotiau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glaw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yn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llaith</a:t>
            </a:r>
            <a:r>
              <a:rPr lang="en-GB" sz="1400" dirty="0">
                <a:latin typeface="Calibri Light"/>
                <a:cs typeface="Calibri" panose="020F0502020204030204"/>
              </a:rPr>
              <a:t> ac </a:t>
            </a:r>
            <a:r>
              <a:rPr lang="en-GB" sz="1400" err="1">
                <a:latin typeface="Calibri Light"/>
                <a:cs typeface="Calibri" panose="020F0502020204030204"/>
              </a:rPr>
              <a:t>mae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ymbarelau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i'w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gweld</a:t>
            </a:r>
            <a:r>
              <a:rPr lang="en-GB" sz="1400" dirty="0">
                <a:latin typeface="Calibri Light"/>
                <a:cs typeface="Calibri" panose="020F0502020204030204"/>
              </a:rPr>
              <a:t>.  </a:t>
            </a:r>
          </a:p>
          <a:p>
            <a:r>
              <a:rPr lang="en-GB" sz="1400" dirty="0">
                <a:latin typeface="Calibri Light"/>
                <a:cs typeface="Calibri" panose="020F0502020204030204"/>
              </a:rPr>
              <a:t>Dyma De Cymru </a:t>
            </a:r>
            <a:r>
              <a:rPr lang="en-GB" sz="1400" err="1">
                <a:latin typeface="Calibri Light"/>
                <a:cs typeface="Calibri" panose="020F0502020204030204"/>
              </a:rPr>
              <a:t>wedi'r</a:t>
            </a:r>
            <a:r>
              <a:rPr lang="en-GB" sz="1400" dirty="0">
                <a:latin typeface="Calibri Light"/>
                <a:cs typeface="Calibri" panose="020F0502020204030204"/>
              </a:rPr>
              <a:t> </a:t>
            </a:r>
            <a:r>
              <a:rPr lang="en-GB" sz="1400" err="1">
                <a:latin typeface="Calibri Light"/>
                <a:cs typeface="Calibri" panose="020F0502020204030204"/>
              </a:rPr>
              <a:t>cyfan</a:t>
            </a:r>
            <a:r>
              <a:rPr lang="en-GB" sz="1400" dirty="0">
                <a:latin typeface="Calibri Light"/>
                <a:cs typeface="Calibri"/>
              </a:rPr>
              <a:t>! </a:t>
            </a:r>
          </a:p>
          <a:p>
            <a:endParaRPr lang="en-GB" dirty="0">
              <a:cs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5640A5-BCAF-4EB7-9141-49E2B8FF3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035" y="531762"/>
            <a:ext cx="5694208" cy="473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19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2C38C-85DA-43C2-9014-0CF4E208E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635" y="164124"/>
            <a:ext cx="4518390" cy="1033864"/>
          </a:xfrm>
        </p:spPr>
        <p:txBody>
          <a:bodyPr>
            <a:normAutofit/>
          </a:bodyPr>
          <a:lstStyle/>
          <a:p>
            <a:r>
              <a:rPr lang="en-GB" sz="2000" err="1">
                <a:solidFill>
                  <a:srgbClr val="FF0000"/>
                </a:solidFill>
                <a:cs typeface="Calibri Light"/>
              </a:rPr>
              <a:t>Prosiect</a:t>
            </a:r>
            <a:r>
              <a:rPr lang="en-GB" sz="2000" dirty="0">
                <a:solidFill>
                  <a:srgbClr val="FF0000"/>
                </a:solidFill>
                <a:cs typeface="Calibri Light"/>
              </a:rPr>
              <a:t> </a:t>
            </a:r>
            <a:r>
              <a:rPr lang="en-GB" sz="2000" err="1">
                <a:solidFill>
                  <a:srgbClr val="FF0000"/>
                </a:solidFill>
                <a:cs typeface="Calibri Light"/>
              </a:rPr>
              <a:t>celf</a:t>
            </a:r>
            <a:r>
              <a:rPr lang="en-GB" sz="2000" dirty="0">
                <a:solidFill>
                  <a:srgbClr val="FF0000"/>
                </a:solidFill>
                <a:cs typeface="Calibri Light"/>
              </a:rPr>
              <a:t> </a:t>
            </a:r>
            <a:r>
              <a:rPr lang="en-GB" sz="2000" err="1">
                <a:solidFill>
                  <a:srgbClr val="FF0000"/>
                </a:solidFill>
                <a:cs typeface="Calibri Light"/>
              </a:rPr>
              <a:t>wedi'i</a:t>
            </a:r>
            <a:r>
              <a:rPr lang="en-GB" sz="2000" dirty="0">
                <a:solidFill>
                  <a:srgbClr val="FF0000"/>
                </a:solidFill>
                <a:cs typeface="Calibri Light"/>
              </a:rPr>
              <a:t> </a:t>
            </a:r>
            <a:r>
              <a:rPr lang="en-GB" sz="2000" err="1">
                <a:solidFill>
                  <a:srgbClr val="FF0000"/>
                </a:solidFill>
                <a:cs typeface="Calibri Light"/>
              </a:rPr>
              <a:t>ysbrydoli</a:t>
            </a:r>
            <a:r>
              <a:rPr lang="en-GB" sz="2000" dirty="0">
                <a:solidFill>
                  <a:srgbClr val="FF0000"/>
                </a:solidFill>
                <a:cs typeface="Calibri Light"/>
              </a:rPr>
              <a:t> </a:t>
            </a:r>
            <a:r>
              <a:rPr lang="en-GB" sz="2000" err="1">
                <a:solidFill>
                  <a:srgbClr val="FF0000"/>
                </a:solidFill>
                <a:cs typeface="Calibri Light"/>
              </a:rPr>
              <a:t>gan</a:t>
            </a:r>
            <a:r>
              <a:rPr lang="en-GB" sz="2000" dirty="0">
                <a:solidFill>
                  <a:srgbClr val="FF0000"/>
                </a:solidFill>
                <a:cs typeface="Calibri Light"/>
              </a:rPr>
              <a:t> </a:t>
            </a:r>
            <a:r>
              <a:rPr lang="en-GB" sz="2000" err="1">
                <a:solidFill>
                  <a:srgbClr val="FF0000"/>
                </a:solidFill>
                <a:cs typeface="Calibri Light"/>
              </a:rPr>
              <a:t>Brosiect</a:t>
            </a:r>
            <a:r>
              <a:rPr lang="en-GB" sz="2000" dirty="0">
                <a:solidFill>
                  <a:srgbClr val="FF0000"/>
                </a:solidFill>
                <a:cs typeface="Calibri Light"/>
              </a:rPr>
              <a:t> </a:t>
            </a:r>
            <a:r>
              <a:rPr lang="en-GB" sz="2000" err="1">
                <a:solidFill>
                  <a:srgbClr val="FF0000"/>
                </a:solidFill>
                <a:cs typeface="Calibri Light"/>
              </a:rPr>
              <a:t>Archifau</a:t>
            </a:r>
            <a:r>
              <a:rPr lang="en-GB" sz="2000" dirty="0">
                <a:solidFill>
                  <a:srgbClr val="FF0000"/>
                </a:solidFill>
                <a:cs typeface="Calibri Light"/>
              </a:rPr>
              <a:t> </a:t>
            </a:r>
            <a:r>
              <a:rPr lang="en-GB" sz="2000" err="1">
                <a:solidFill>
                  <a:srgbClr val="FF0000"/>
                </a:solidFill>
                <a:cs typeface="Calibri Light"/>
              </a:rPr>
              <a:t>Digidol</a:t>
            </a:r>
            <a:r>
              <a:rPr lang="en-GB" sz="2000" dirty="0">
                <a:solidFill>
                  <a:srgbClr val="FF0000"/>
                </a:solidFill>
                <a:cs typeface="Calibri Light"/>
              </a:rPr>
              <a:t> Crowd Cymru</a:t>
            </a:r>
            <a:endParaRPr lang="en-US">
              <a:solidFill>
                <a:srgbClr val="FF0000"/>
              </a:solidFill>
              <a:cs typeface="Calibri Light"/>
            </a:endParaRPr>
          </a:p>
          <a:p>
            <a:endParaRPr lang="en-GB" sz="2000" dirty="0">
              <a:cs typeface="Calibri Light"/>
            </a:endParaRPr>
          </a:p>
        </p:txBody>
      </p:sp>
      <p:pic>
        <p:nvPicPr>
          <p:cNvPr id="5" name="Picture Placeholder 4" descr="A group of newspapers on a red surface&#10;&#10;Description automatically generated with low confidence">
            <a:extLst>
              <a:ext uri="{FF2B5EF4-FFF2-40B4-BE49-F238E27FC236}">
                <a16:creationId xmlns:a16="http://schemas.microsoft.com/office/drawing/2014/main" id="{91CF333F-CE23-3703-4E53-95E65C1C48D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168" r="8168"/>
          <a:stretch/>
        </p:blipFill>
        <p:spPr>
          <a:xfrm rot="347774">
            <a:off x="8210729" y="318318"/>
            <a:ext cx="3849326" cy="279431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39F3C7-6C1B-42F3-BAD3-3673A4CB4B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7084" y="1044470"/>
            <a:ext cx="3610766" cy="550836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200" err="1">
                <a:latin typeface="Calibri Light"/>
                <a:cs typeface="Calibri Light"/>
              </a:rPr>
              <a:t>Roedd</a:t>
            </a:r>
            <a:r>
              <a:rPr lang="en-GB" sz="1200" dirty="0">
                <a:latin typeface="Calibri Light"/>
                <a:cs typeface="Calibri Light"/>
              </a:rPr>
              <a:t> Liz Davis </a:t>
            </a:r>
            <a:r>
              <a:rPr lang="en-GB" sz="1200" err="1">
                <a:latin typeface="Calibri Light"/>
                <a:cs typeface="Calibri Light"/>
              </a:rPr>
              <a:t>yn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gweithio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tuag</a:t>
            </a:r>
            <a:r>
              <a:rPr lang="en-GB" sz="1200" dirty="0">
                <a:latin typeface="Calibri Light"/>
                <a:cs typeface="Calibri Light"/>
              </a:rPr>
              <a:t> at MA </a:t>
            </a:r>
            <a:r>
              <a:rPr lang="en-GB" sz="1200" err="1">
                <a:latin typeface="Calibri Light"/>
                <a:cs typeface="Calibri Light"/>
              </a:rPr>
              <a:t>mewn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Celfyddyd</a:t>
            </a:r>
            <a:r>
              <a:rPr lang="en-GB" sz="1200" dirty="0">
                <a:latin typeface="Calibri Light"/>
                <a:cs typeface="Calibri Light"/>
              </a:rPr>
              <a:t> Gain </a:t>
            </a:r>
            <a:r>
              <a:rPr lang="en-GB" sz="1200" err="1">
                <a:latin typeface="Calibri Light"/>
                <a:cs typeface="Calibri Light"/>
              </a:rPr>
              <a:t>yng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Ngholeg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Henffordd</a:t>
            </a:r>
            <a:r>
              <a:rPr lang="en-GB" sz="1200" dirty="0">
                <a:latin typeface="Calibri Light"/>
                <a:cs typeface="Calibri Light"/>
              </a:rPr>
              <a:t> ac </a:t>
            </a:r>
            <a:r>
              <a:rPr lang="en-GB" sz="1200" err="1">
                <a:latin typeface="Calibri Light"/>
                <a:cs typeface="Calibri Light"/>
              </a:rPr>
              <a:t>roedd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gwirfoddoli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gyda</a:t>
            </a:r>
            <a:r>
              <a:rPr lang="en-GB" sz="1200" dirty="0">
                <a:latin typeface="Calibri Light"/>
                <a:cs typeface="Calibri Light"/>
              </a:rPr>
              <a:t> Crowd Cymru </a:t>
            </a:r>
            <a:r>
              <a:rPr lang="en-GB" sz="1200" err="1">
                <a:latin typeface="Calibri Light"/>
                <a:cs typeface="Calibri Light"/>
              </a:rPr>
              <a:t>yn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rhan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o'i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harchwiliad</a:t>
            </a:r>
            <a:r>
              <a:rPr lang="en-GB" sz="1200" dirty="0">
                <a:latin typeface="Calibri Light"/>
                <a:cs typeface="Calibri Light"/>
              </a:rPr>
              <a:t> ‘</a:t>
            </a:r>
            <a:r>
              <a:rPr lang="en-GB" sz="1200" err="1">
                <a:latin typeface="Calibri Light"/>
                <a:cs typeface="Calibri Light"/>
              </a:rPr>
              <a:t>archif</a:t>
            </a:r>
            <a:r>
              <a:rPr lang="en-GB" sz="1200" dirty="0">
                <a:latin typeface="Calibri Light"/>
                <a:cs typeface="Calibri Light"/>
              </a:rPr>
              <a:t> a </a:t>
            </a:r>
            <a:r>
              <a:rPr lang="en-GB" sz="1200" err="1">
                <a:latin typeface="Calibri Light"/>
                <a:cs typeface="Calibri Light"/>
              </a:rPr>
              <a:t>chof</a:t>
            </a:r>
            <a:r>
              <a:rPr lang="en-GB" sz="1200" dirty="0">
                <a:latin typeface="Calibri Light"/>
                <a:cs typeface="Calibri Light"/>
              </a:rPr>
              <a:t>’, </a:t>
            </a:r>
            <a:r>
              <a:rPr lang="en-GB" sz="1200" err="1">
                <a:latin typeface="Calibri Light"/>
                <a:cs typeface="Calibri Light"/>
              </a:rPr>
              <a:t>a'r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ffordd</a:t>
            </a:r>
            <a:r>
              <a:rPr lang="en-GB" sz="1200" dirty="0">
                <a:latin typeface="Calibri Light"/>
                <a:cs typeface="Calibri Light"/>
              </a:rPr>
              <a:t> y </a:t>
            </a:r>
            <a:r>
              <a:rPr lang="en-GB" sz="1200" err="1">
                <a:latin typeface="Calibri Light"/>
                <a:cs typeface="Calibri Light"/>
              </a:rPr>
              <a:t>mae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bywydau'r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gorffennol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yn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cael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eu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cadw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a'u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cofnodi</a:t>
            </a:r>
            <a:r>
              <a:rPr lang="en-GB" sz="1200" dirty="0">
                <a:latin typeface="Calibri Light"/>
                <a:cs typeface="Calibri Light"/>
              </a:rPr>
              <a:t>.</a:t>
            </a:r>
            <a:endParaRPr lang="en-US"/>
          </a:p>
          <a:p>
            <a:r>
              <a:rPr lang="en-GB" sz="1200" dirty="0">
                <a:latin typeface="Calibri Light"/>
                <a:cs typeface="Calibri Light"/>
              </a:rPr>
              <a:t>“</a:t>
            </a:r>
            <a:r>
              <a:rPr lang="en-GB" sz="1200" err="1">
                <a:latin typeface="Calibri Light"/>
                <a:cs typeface="Calibri Light"/>
              </a:rPr>
              <a:t>Fy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mwriad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cynnar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oedd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ennill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gwybodaeth</a:t>
            </a:r>
            <a:r>
              <a:rPr lang="en-GB" sz="1200" dirty="0">
                <a:latin typeface="Calibri Light"/>
                <a:cs typeface="Calibri Light"/>
              </a:rPr>
              <a:t> a </a:t>
            </a:r>
            <a:r>
              <a:rPr lang="en-GB" sz="1200" err="1">
                <a:latin typeface="Calibri Light"/>
                <a:cs typeface="Calibri Light"/>
              </a:rPr>
              <a:t>sgiliau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mewn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archifo</a:t>
            </a:r>
            <a:r>
              <a:rPr lang="en-GB" sz="1200" dirty="0">
                <a:latin typeface="Calibri Light"/>
                <a:cs typeface="Calibri Light"/>
              </a:rPr>
              <a:t>, </a:t>
            </a:r>
            <a:r>
              <a:rPr lang="en-GB" sz="1200" err="1">
                <a:latin typeface="Calibri Light"/>
                <a:cs typeface="Calibri Light"/>
              </a:rPr>
              <a:t>i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ddeall</a:t>
            </a:r>
            <a:r>
              <a:rPr lang="en-GB" sz="1200" dirty="0">
                <a:latin typeface="Calibri Light"/>
                <a:cs typeface="Calibri Light"/>
              </a:rPr>
              <a:t> y </a:t>
            </a:r>
            <a:r>
              <a:rPr lang="en-GB" sz="1200" err="1">
                <a:latin typeface="Calibri Light"/>
                <a:cs typeface="Calibri Light"/>
              </a:rPr>
              <a:t>byd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fel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yr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oedd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i’r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bobl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yn</a:t>
            </a:r>
            <a:r>
              <a:rPr lang="en-GB" sz="1200" dirty="0">
                <a:latin typeface="Calibri Light"/>
                <a:cs typeface="Calibri Light"/>
              </a:rPr>
              <a:t> y </a:t>
            </a:r>
            <a:r>
              <a:rPr lang="en-GB" sz="1200" err="1">
                <a:latin typeface="Calibri Light"/>
                <a:cs typeface="Calibri Light"/>
              </a:rPr>
              <a:t>casgliadau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yr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ydym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yn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eu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trawsgrifio</a:t>
            </a:r>
            <a:r>
              <a:rPr lang="en-GB" sz="1200" dirty="0">
                <a:latin typeface="Calibri Light"/>
                <a:cs typeface="Calibri Light"/>
              </a:rPr>
              <a:t>, </a:t>
            </a:r>
            <a:r>
              <a:rPr lang="en-GB" sz="1200" err="1">
                <a:latin typeface="Calibri Light"/>
                <a:cs typeface="Calibri Light"/>
              </a:rPr>
              <a:t>a’r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heriau</a:t>
            </a:r>
            <a:r>
              <a:rPr lang="en-GB" sz="1200" dirty="0">
                <a:latin typeface="Calibri Light"/>
                <a:cs typeface="Calibri Light"/>
              </a:rPr>
              <a:t> y </a:t>
            </a:r>
            <a:r>
              <a:rPr lang="en-GB" sz="1200" err="1">
                <a:latin typeface="Calibri Light"/>
                <a:cs typeface="Calibri Light"/>
              </a:rPr>
              <a:t>mae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archifyddion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yn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eu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hwynebu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i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gynnal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eu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gwaith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gyda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llai</a:t>
            </a:r>
            <a:r>
              <a:rPr lang="en-GB" sz="1200" dirty="0">
                <a:latin typeface="Calibri Light"/>
                <a:cs typeface="Calibri Light"/>
              </a:rPr>
              <a:t> o </a:t>
            </a:r>
            <a:r>
              <a:rPr lang="en-GB" sz="1200" err="1">
                <a:latin typeface="Calibri Light"/>
                <a:cs typeface="Calibri Light"/>
              </a:rPr>
              <a:t>adnoddau</a:t>
            </a:r>
            <a:r>
              <a:rPr lang="en-GB" sz="1200" dirty="0">
                <a:latin typeface="Calibri Light"/>
                <a:cs typeface="Calibri Light"/>
              </a:rPr>
              <a:t> nag </a:t>
            </a:r>
            <a:r>
              <a:rPr lang="en-GB" sz="1200" err="1">
                <a:latin typeface="Calibri Light"/>
                <a:cs typeface="Calibri Light"/>
              </a:rPr>
              <a:t>erioed</a:t>
            </a:r>
            <a:r>
              <a:rPr lang="en-GB" sz="1200" dirty="0">
                <a:latin typeface="Calibri Light"/>
                <a:cs typeface="Calibri Light"/>
              </a:rPr>
              <a:t>… </a:t>
            </a:r>
            <a:endParaRPr lang="en-GB" sz="1200">
              <a:latin typeface="Calibri Light"/>
              <a:cs typeface="Calibri" panose="020F0502020204030204"/>
            </a:endParaRPr>
          </a:p>
          <a:p>
            <a:r>
              <a:rPr lang="en-GB" sz="1200" err="1">
                <a:latin typeface="Calibri Light"/>
                <a:cs typeface="Calibri Light"/>
              </a:rPr>
              <a:t>Roeddwn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i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hefyd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eisiau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archwilio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fy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nheulu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fy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hun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ond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mynd</a:t>
            </a:r>
            <a:r>
              <a:rPr lang="en-GB" sz="1200" dirty="0">
                <a:latin typeface="Calibri Light"/>
                <a:cs typeface="Calibri Light"/>
              </a:rPr>
              <a:t> y </a:t>
            </a:r>
            <a:r>
              <a:rPr lang="en-GB" sz="1200" err="1">
                <a:latin typeface="Calibri Light"/>
                <a:cs typeface="Calibri Light"/>
              </a:rPr>
              <a:t>tu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hwnt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i'r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goeden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deuluol</a:t>
            </a:r>
            <a:r>
              <a:rPr lang="en-GB" sz="1200" dirty="0">
                <a:latin typeface="Calibri Light"/>
                <a:cs typeface="Calibri Light"/>
              </a:rPr>
              <a:t> a </a:t>
            </a:r>
            <a:r>
              <a:rPr lang="en-GB" sz="1200" err="1">
                <a:latin typeface="Calibri Light"/>
                <a:cs typeface="Calibri Light"/>
              </a:rPr>
              <a:t>dod</a:t>
            </a:r>
            <a:r>
              <a:rPr lang="en-GB" sz="1200" dirty="0">
                <a:latin typeface="Calibri Light"/>
                <a:cs typeface="Calibri Light"/>
              </a:rPr>
              <a:t> o </a:t>
            </a:r>
            <a:r>
              <a:rPr lang="en-GB" sz="1200" err="1">
                <a:latin typeface="Calibri Light"/>
                <a:cs typeface="Calibri Light"/>
              </a:rPr>
              <a:t>hyd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i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straeon</a:t>
            </a:r>
            <a:r>
              <a:rPr lang="en-GB" sz="1200" dirty="0">
                <a:latin typeface="Calibri Light"/>
                <a:cs typeface="Calibri Light"/>
              </a:rPr>
              <a:t>... </a:t>
            </a:r>
            <a:r>
              <a:rPr lang="en-GB" sz="1200" err="1">
                <a:latin typeface="Calibri Light"/>
                <a:cs typeface="Calibri Light"/>
              </a:rPr>
              <a:t>Daeth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dwy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ddynes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i'r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amlwg</a:t>
            </a:r>
            <a:r>
              <a:rPr lang="en-GB" sz="1200" dirty="0">
                <a:latin typeface="Calibri Light"/>
                <a:cs typeface="Calibri Light"/>
              </a:rPr>
              <a:t>, </a:t>
            </a:r>
            <a:r>
              <a:rPr lang="en-GB" sz="1200" err="1">
                <a:latin typeface="Calibri Light"/>
                <a:cs typeface="Calibri Light"/>
              </a:rPr>
              <a:t>fy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neiniau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ar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ochr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fy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mhâm</a:t>
            </a:r>
            <a:r>
              <a:rPr lang="en-GB" sz="1200" dirty="0">
                <a:latin typeface="Calibri Light"/>
                <a:cs typeface="Calibri Light"/>
              </a:rPr>
              <a:t> a </a:t>
            </a:r>
            <a:r>
              <a:rPr lang="en-GB" sz="1200" err="1">
                <a:latin typeface="Calibri Light"/>
                <a:cs typeface="Calibri Light"/>
              </a:rPr>
              <a:t>fy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nhad</a:t>
            </a:r>
            <a:r>
              <a:rPr lang="en-GB" sz="1200" dirty="0">
                <a:latin typeface="Calibri Light"/>
                <a:cs typeface="Calibri Light"/>
              </a:rPr>
              <a:t>, </a:t>
            </a:r>
            <a:r>
              <a:rPr lang="en-GB" sz="1200" err="1">
                <a:latin typeface="Calibri Light"/>
                <a:cs typeface="Calibri Light"/>
              </a:rPr>
              <a:t>gyda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straeon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bywyd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yr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oedd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angen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eu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hadrodd</a:t>
            </a:r>
            <a:r>
              <a:rPr lang="en-GB" sz="1200" dirty="0">
                <a:latin typeface="Calibri Light"/>
                <a:cs typeface="Calibri Light"/>
              </a:rPr>
              <a:t>… </a:t>
            </a:r>
          </a:p>
          <a:p>
            <a:r>
              <a:rPr lang="en-GB" sz="1200" err="1">
                <a:latin typeface="Calibri Light"/>
                <a:cs typeface="Calibri Light"/>
              </a:rPr>
              <a:t>Ond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sut</a:t>
            </a:r>
            <a:r>
              <a:rPr lang="en-GB" sz="1200" dirty="0">
                <a:latin typeface="Calibri Light"/>
                <a:cs typeface="Calibri Light"/>
              </a:rPr>
              <a:t> ac </a:t>
            </a:r>
            <a:r>
              <a:rPr lang="en-GB" sz="1200" err="1">
                <a:latin typeface="Calibri Light"/>
                <a:cs typeface="Calibri Light"/>
              </a:rPr>
              <a:t>i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bwy</a:t>
            </a:r>
            <a:r>
              <a:rPr lang="en-GB" sz="1200" dirty="0">
                <a:latin typeface="Calibri Light"/>
                <a:cs typeface="Calibri Light"/>
              </a:rPr>
              <a:t>? - </a:t>
            </a:r>
            <a:r>
              <a:rPr lang="en-GB" sz="1200" err="1">
                <a:latin typeface="Calibri Light"/>
                <a:cs typeface="Calibri Light"/>
              </a:rPr>
              <a:t>Daeth</a:t>
            </a:r>
            <a:r>
              <a:rPr lang="en-GB" sz="1200" dirty="0">
                <a:latin typeface="Calibri Light"/>
                <a:cs typeface="Calibri Light"/>
              </a:rPr>
              <a:t> y </a:t>
            </a:r>
            <a:r>
              <a:rPr lang="en-GB" sz="1200" err="1">
                <a:latin typeface="Calibri Light"/>
                <a:cs typeface="Calibri Light"/>
              </a:rPr>
              <a:t>syniad</a:t>
            </a:r>
            <a:r>
              <a:rPr lang="en-GB" sz="1200" dirty="0">
                <a:latin typeface="Calibri Light"/>
                <a:cs typeface="Calibri Light"/>
              </a:rPr>
              <a:t> o 'Zine' neu ‘</a:t>
            </a:r>
            <a:r>
              <a:rPr lang="en-GB" sz="1200" err="1">
                <a:latin typeface="Calibri Light"/>
                <a:cs typeface="Calibri Light"/>
              </a:rPr>
              <a:t>ffan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lyfr</a:t>
            </a:r>
            <a:r>
              <a:rPr lang="en-GB" sz="1200" dirty="0">
                <a:latin typeface="Calibri Light"/>
                <a:cs typeface="Calibri Light"/>
              </a:rPr>
              <a:t>’.  </a:t>
            </a:r>
            <a:r>
              <a:rPr lang="en-GB" sz="1200" err="1">
                <a:latin typeface="Calibri Light"/>
                <a:cs typeface="Calibri Light"/>
              </a:rPr>
              <a:t>Ffordd</a:t>
            </a:r>
            <a:r>
              <a:rPr lang="en-GB" sz="1200" dirty="0">
                <a:latin typeface="Calibri Light"/>
                <a:cs typeface="Calibri Light"/>
              </a:rPr>
              <a:t> o </a:t>
            </a:r>
            <a:r>
              <a:rPr lang="en-GB" sz="1200" err="1">
                <a:latin typeface="Calibri Light"/>
                <a:cs typeface="Calibri Light"/>
              </a:rPr>
              <a:t>hunan-gyhoeddi</a:t>
            </a:r>
            <a:r>
              <a:rPr lang="en-GB" sz="1200" dirty="0">
                <a:latin typeface="Calibri Light"/>
                <a:cs typeface="Calibri Light"/>
              </a:rPr>
              <a:t> a </a:t>
            </a:r>
            <a:r>
              <a:rPr lang="en-GB" sz="1200" err="1">
                <a:latin typeface="Calibri Light"/>
                <a:cs typeface="Calibri Light"/>
              </a:rPr>
              <a:t>ddefnyddiwyd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drwy’r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ganrif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ddiwethaf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gan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gefnogwyr</a:t>
            </a:r>
            <a:r>
              <a:rPr lang="en-GB" sz="1200" dirty="0">
                <a:latin typeface="Calibri Light"/>
                <a:cs typeface="Calibri Light"/>
              </a:rPr>
              <a:t> ac </a:t>
            </a:r>
            <a:r>
              <a:rPr lang="en-GB" sz="1200" err="1">
                <a:latin typeface="Calibri Light"/>
                <a:cs typeface="Calibri Light"/>
              </a:rPr>
              <a:t>anarchwyr</a:t>
            </a:r>
            <a:r>
              <a:rPr lang="en-GB" sz="1200" dirty="0">
                <a:latin typeface="Calibri Light"/>
                <a:cs typeface="Calibri Light"/>
              </a:rPr>
              <a:t>, </a:t>
            </a:r>
            <a:r>
              <a:rPr lang="en-GB" sz="1200" err="1">
                <a:latin typeface="Calibri Light"/>
                <a:cs typeface="Calibri Light"/>
              </a:rPr>
              <a:t>ffeministiaid</a:t>
            </a:r>
            <a:r>
              <a:rPr lang="en-GB" sz="1200" dirty="0">
                <a:latin typeface="Calibri Light"/>
                <a:cs typeface="Calibri Light"/>
              </a:rPr>
              <a:t> ac </a:t>
            </a:r>
            <a:r>
              <a:rPr lang="en-GB" sz="1200" err="1">
                <a:latin typeface="Calibri Light"/>
                <a:cs typeface="Calibri Light"/>
              </a:rPr>
              <a:t>eraill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i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gyfleu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diddordebau</a:t>
            </a:r>
            <a:r>
              <a:rPr lang="en-GB" sz="1200" dirty="0">
                <a:latin typeface="Calibri Light"/>
                <a:cs typeface="Calibri Light"/>
              </a:rPr>
              <a:t> ac </a:t>
            </a:r>
            <a:r>
              <a:rPr lang="en-GB" sz="1200" err="1">
                <a:latin typeface="Calibri Light"/>
                <a:cs typeface="Calibri Light"/>
              </a:rPr>
              <a:t>angerdd</a:t>
            </a:r>
            <a:r>
              <a:rPr lang="en-GB" sz="1200" dirty="0">
                <a:latin typeface="Calibri Light"/>
                <a:cs typeface="Calibri Light"/>
              </a:rPr>
              <a:t> a </a:t>
            </a:r>
            <a:r>
              <a:rPr lang="en-GB" sz="1200" err="1">
                <a:latin typeface="Calibri Light"/>
                <a:cs typeface="Calibri Light"/>
              </a:rPr>
              <a:t>rennir</a:t>
            </a:r>
            <a:r>
              <a:rPr lang="en-GB" sz="1200" dirty="0">
                <a:latin typeface="Calibri Light"/>
                <a:cs typeface="Calibri Light"/>
              </a:rPr>
              <a:t>. </a:t>
            </a:r>
          </a:p>
          <a:p>
            <a:r>
              <a:rPr lang="en-GB" sz="1200" err="1">
                <a:latin typeface="Calibri Light"/>
                <a:cs typeface="Calibri Light"/>
              </a:rPr>
              <a:t>Wrth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gyflwyno’r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syniadau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hyn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yn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fy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ymarferion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gwaith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celf</a:t>
            </a:r>
            <a:r>
              <a:rPr lang="en-GB" sz="1200" dirty="0">
                <a:latin typeface="Calibri Light"/>
                <a:cs typeface="Calibri Light"/>
              </a:rPr>
              <a:t>; </a:t>
            </a:r>
            <a:r>
              <a:rPr lang="en-GB" sz="1200" err="1">
                <a:latin typeface="Calibri Light"/>
                <a:cs typeface="Calibri Light"/>
              </a:rPr>
              <a:t>esblygodd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cyfuno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archifau</a:t>
            </a:r>
            <a:r>
              <a:rPr lang="en-GB" sz="1200" dirty="0">
                <a:latin typeface="Calibri Light"/>
                <a:cs typeface="Calibri Light"/>
              </a:rPr>
              <a:t>, </a:t>
            </a:r>
            <a:r>
              <a:rPr lang="en-GB" sz="1200" err="1">
                <a:latin typeface="Calibri Light"/>
                <a:cs typeface="Calibri Light"/>
              </a:rPr>
              <a:t>ffan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lyfrau</a:t>
            </a:r>
            <a:r>
              <a:rPr lang="en-GB" sz="1200" dirty="0">
                <a:latin typeface="Calibri Light"/>
                <a:cs typeface="Calibri Light"/>
              </a:rPr>
              <a:t> a Crowd Cymru.  </a:t>
            </a:r>
          </a:p>
          <a:p>
            <a:r>
              <a:rPr lang="en-GB" sz="1200" dirty="0">
                <a:latin typeface="Calibri Light"/>
                <a:cs typeface="Calibri Light"/>
              </a:rPr>
              <a:t>Mae </a:t>
            </a:r>
            <a:r>
              <a:rPr lang="en-GB" sz="1200" err="1">
                <a:latin typeface="Calibri Light"/>
                <a:cs typeface="Calibri Light"/>
              </a:rPr>
              <a:t>fy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ffan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lyfr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cyntaf</a:t>
            </a:r>
            <a:r>
              <a:rPr lang="en-GB" sz="1200" dirty="0">
                <a:latin typeface="Calibri Light"/>
                <a:cs typeface="Calibri Light"/>
              </a:rPr>
              <a:t>, </a:t>
            </a:r>
            <a:r>
              <a:rPr lang="en-GB" sz="1200" err="1">
                <a:latin typeface="Calibri Light"/>
                <a:cs typeface="Calibri Light"/>
              </a:rPr>
              <a:t>rhifyn</a:t>
            </a:r>
            <a:r>
              <a:rPr lang="en-GB" sz="1200" dirty="0">
                <a:latin typeface="Calibri Light"/>
                <a:cs typeface="Calibri Light"/>
              </a:rPr>
              <a:t> 100 </a:t>
            </a:r>
            <a:r>
              <a:rPr lang="en-GB" sz="1200" err="1">
                <a:latin typeface="Calibri Light"/>
                <a:cs typeface="Calibri Light"/>
              </a:rPr>
              <a:t>yn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cael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ei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yrru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gan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ddeunydd</a:t>
            </a:r>
            <a:r>
              <a:rPr lang="en-GB" sz="1200" dirty="0">
                <a:latin typeface="Calibri Light"/>
                <a:cs typeface="Calibri Light"/>
              </a:rPr>
              <a:t> Crowd Cymru ac </a:t>
            </a:r>
            <a:r>
              <a:rPr lang="en-GB" sz="1200" err="1">
                <a:latin typeface="Calibri Light"/>
                <a:cs typeface="Calibri Light"/>
              </a:rPr>
              <a:t>mae’n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trafod</a:t>
            </a:r>
            <a:r>
              <a:rPr lang="en-GB" sz="1200" dirty="0">
                <a:latin typeface="Calibri Light"/>
                <a:cs typeface="Calibri Light"/>
              </a:rPr>
              <a:t> </a:t>
            </a:r>
            <a:r>
              <a:rPr lang="en-GB" sz="1200" err="1">
                <a:latin typeface="Calibri Light"/>
                <a:cs typeface="Calibri Light"/>
              </a:rPr>
              <a:t>bywydau</a:t>
            </a:r>
            <a:r>
              <a:rPr lang="en-GB" sz="1200" dirty="0">
                <a:latin typeface="Calibri Light"/>
                <a:cs typeface="Calibri Light"/>
              </a:rPr>
              <a:t> Edward a Helen Thomas a Priscilla Scott-Ellis. </a:t>
            </a:r>
          </a:p>
          <a:p>
            <a:endParaRPr lang="en-GB" sz="1400" dirty="0">
              <a:latin typeface="Calibri Light"/>
              <a:cs typeface="Calibri"/>
            </a:endParaRPr>
          </a:p>
        </p:txBody>
      </p:sp>
      <p:pic>
        <p:nvPicPr>
          <p:cNvPr id="8" name="Picture 7" descr="Two women smiling for a selfie&#10;&#10;Description automatically generated">
            <a:extLst>
              <a:ext uri="{FF2B5EF4-FFF2-40B4-BE49-F238E27FC236}">
                <a16:creationId xmlns:a16="http://schemas.microsoft.com/office/drawing/2014/main" id="{106BDF37-0F82-4E66-BDFE-CA656C7EB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795">
            <a:off x="4502715" y="3800921"/>
            <a:ext cx="2619952" cy="1962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C49F34-67FA-4B6C-A9F9-87D03DF66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41033">
            <a:off x="4358483" y="679387"/>
            <a:ext cx="3968958" cy="2771035"/>
          </a:xfrm>
          <a:prstGeom prst="rect">
            <a:avLst/>
          </a:prstGeom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C6D33925-5364-E5FA-1B77-27E12EEC99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49232">
            <a:off x="7111294" y="3095708"/>
            <a:ext cx="4422203" cy="313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09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4CEF3A-2446-FCD0-F4C8-601966FEB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06308-BA0B-7DE1-691A-3873DB749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430" y="365820"/>
            <a:ext cx="11129970" cy="4256023"/>
          </a:xfrm>
        </p:spPr>
        <p:txBody>
          <a:bodyPr>
            <a:normAutofit fontScale="90000"/>
          </a:bodyPr>
          <a:lstStyle/>
          <a:p>
            <a:pPr>
              <a:spcBef>
                <a:spcPts val="1000"/>
              </a:spcBef>
            </a:pPr>
            <a:br>
              <a:rPr lang="en-GB" b="1" dirty="0"/>
            </a:br>
            <a:br>
              <a:rPr lang="en-GB" b="1" dirty="0"/>
            </a:br>
            <a:br>
              <a:rPr lang="en-GB" b="1" dirty="0"/>
            </a:br>
            <a:r>
              <a:rPr lang="en-GB" sz="4000" dirty="0">
                <a:latin typeface="Arial"/>
                <a:cs typeface="Arial"/>
              </a:rPr>
              <a:t> </a:t>
            </a:r>
            <a:br>
              <a:rPr lang="en-GB" sz="4900" b="1" dirty="0"/>
            </a:br>
            <a:r>
              <a:rPr lang="en-GB" b="1" dirty="0">
                <a:solidFill>
                  <a:srgbClr val="FF0000"/>
                </a:solidFill>
                <a:latin typeface="Arial"/>
                <a:cs typeface="Arial"/>
              </a:rPr>
              <a:t>#CrowdCymru</a:t>
            </a:r>
            <a:br>
              <a:rPr lang="en-GB" b="1" dirty="0">
                <a:solidFill>
                  <a:srgbClr val="FF0000"/>
                </a:solidFill>
                <a:latin typeface="Arial"/>
                <a:cs typeface="Arial"/>
              </a:rPr>
            </a:br>
            <a:br>
              <a:rPr lang="en-GB" sz="2800" dirty="0">
                <a:latin typeface="Calibri"/>
                <a:cs typeface="Arial"/>
              </a:rPr>
            </a:br>
            <a:br>
              <a:rPr lang="en-GB" sz="2800" dirty="0">
                <a:latin typeface="Calibri"/>
                <a:cs typeface="Arial"/>
              </a:rPr>
            </a:br>
            <a:endParaRPr lang="en-GB" b="1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GB" sz="2400" dirty="0">
                <a:ea typeface="+mj-lt"/>
                <a:cs typeface="+mj-lt"/>
                <a:hlinkClick r:id="rId2"/>
              </a:rPr>
              <a:t>#CrowdCymru | Archifau Gwent (gwentarchives.gov.uk)</a:t>
            </a:r>
            <a:br>
              <a:rPr lang="en-GB" sz="2400" dirty="0">
                <a:cs typeface="Calibri Light"/>
              </a:rPr>
            </a:br>
            <a:br>
              <a:rPr lang="en-GB" sz="2400" b="1" dirty="0"/>
            </a:br>
            <a:endParaRPr lang="en-GB" sz="3600">
              <a:latin typeface="Arial"/>
              <a:ea typeface="Calibri Light"/>
              <a:cs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7E518A-3FFB-1B68-BFFE-521D1CB623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361425"/>
            <a:ext cx="9144000" cy="255586"/>
          </a:xfrm>
          <a:ln>
            <a:solidFill>
              <a:schemeClr val="bg1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endParaRPr lang="en-GB" sz="1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E33FEA-CEEA-B4DA-9BC0-172FD129D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212" y="5498668"/>
            <a:ext cx="1536295" cy="8654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D023EA-6260-54AA-5C51-281D46F59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862" y="5355879"/>
            <a:ext cx="2693102" cy="10442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62BD0B-587F-0090-6DAC-C4C16BDBA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985" y="4884929"/>
            <a:ext cx="1626793" cy="16043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D70197-56DC-0E24-F681-FC8F216057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0511" y="5449136"/>
            <a:ext cx="887831" cy="913116"/>
          </a:xfrm>
          <a:prstGeom prst="rect">
            <a:avLst/>
          </a:prstGeom>
        </p:spPr>
      </p:pic>
      <p:pic>
        <p:nvPicPr>
          <p:cNvPr id="7" name="Picture 6" descr="A blue circle with white text and a hand gesture&#10;&#10;Description automatically generated">
            <a:extLst>
              <a:ext uri="{FF2B5EF4-FFF2-40B4-BE49-F238E27FC236}">
                <a16:creationId xmlns:a16="http://schemas.microsoft.com/office/drawing/2014/main" id="{D2328334-2BC0-2116-0667-C89F55EF15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4781" y="4923513"/>
            <a:ext cx="1491602" cy="1470628"/>
          </a:xfrm>
          <a:prstGeom prst="rect">
            <a:avLst/>
          </a:prstGeom>
        </p:spPr>
      </p:pic>
      <p:pic>
        <p:nvPicPr>
          <p:cNvPr id="6" name="Graphic 5" descr="Arrow: Rotate right outline">
            <a:extLst>
              <a:ext uri="{FF2B5EF4-FFF2-40B4-BE49-F238E27FC236}">
                <a16:creationId xmlns:a16="http://schemas.microsoft.com/office/drawing/2014/main" id="{B0F1B81F-596D-B2EF-8761-2F3722E5F56E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41108" y="2414954"/>
            <a:ext cx="794009" cy="83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01"/>
    </mc:Choice>
    <mc:Fallback xmlns="">
      <p:transition spd="slow" advTm="4280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12765F-3957-A51D-5865-D49DAC7917DA}"/>
              </a:ext>
            </a:extLst>
          </p:cNvPr>
          <p:cNvSpPr txBox="1"/>
          <p:nvPr/>
        </p:nvSpPr>
        <p:spPr>
          <a:xfrm>
            <a:off x="2516554" y="523631"/>
            <a:ext cx="71002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err="1">
                <a:latin typeface="Verdana"/>
                <a:ea typeface="Verdana"/>
              </a:rPr>
              <a:t>Prosiect</a:t>
            </a:r>
            <a:r>
              <a:rPr lang="en-US" b="1" dirty="0">
                <a:latin typeface="Verdana"/>
                <a:ea typeface="Verdana"/>
              </a:rPr>
              <a:t> </a:t>
            </a:r>
            <a:r>
              <a:rPr lang="en-US" b="1" err="1">
                <a:latin typeface="Verdana"/>
                <a:ea typeface="Verdana"/>
              </a:rPr>
              <a:t>gwirfoddoli</a:t>
            </a:r>
            <a:r>
              <a:rPr lang="en-US" b="1" dirty="0">
                <a:latin typeface="Verdana"/>
                <a:ea typeface="Verdana"/>
              </a:rPr>
              <a:t> </a:t>
            </a:r>
            <a:r>
              <a:rPr lang="en-US" b="1" err="1">
                <a:latin typeface="Verdana"/>
                <a:ea typeface="Verdana"/>
              </a:rPr>
              <a:t>archifau</a:t>
            </a:r>
            <a:r>
              <a:rPr lang="en-US" b="1" dirty="0">
                <a:latin typeface="Verdana"/>
                <a:ea typeface="Verdana"/>
              </a:rPr>
              <a:t> </a:t>
            </a:r>
            <a:r>
              <a:rPr lang="en-US" b="1" err="1">
                <a:latin typeface="Verdana"/>
                <a:ea typeface="Verdana"/>
              </a:rPr>
              <a:t>digidol</a:t>
            </a:r>
            <a:r>
              <a:rPr lang="en-US" b="1" dirty="0">
                <a:latin typeface="Verdana"/>
                <a:ea typeface="Verdana"/>
              </a:rPr>
              <a:t> #CrowdCymru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4CA469-96D7-8100-5104-26D9D5DF0A78}"/>
              </a:ext>
            </a:extLst>
          </p:cNvPr>
          <p:cNvSpPr txBox="1"/>
          <p:nvPr/>
        </p:nvSpPr>
        <p:spPr>
          <a:xfrm>
            <a:off x="623048" y="992842"/>
            <a:ext cx="11248463" cy="54784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 err="1">
                <a:latin typeface="Calibri Light"/>
                <a:ea typeface="Verdana"/>
                <a:cs typeface="Calibri Light"/>
              </a:rPr>
              <a:t>Diolch</a:t>
            </a:r>
            <a:r>
              <a:rPr lang="en-US" sz="1400" dirty="0">
                <a:latin typeface="Calibri Light"/>
                <a:ea typeface="Verdana"/>
                <a:cs typeface="Calibri Light"/>
              </a:rPr>
              <a:t> </a:t>
            </a:r>
            <a:r>
              <a:rPr lang="en-US" sz="1400" dirty="0" err="1">
                <a:latin typeface="Calibri Light"/>
                <a:ea typeface="Verdana"/>
                <a:cs typeface="Calibri Light"/>
              </a:rPr>
              <a:t>i</a:t>
            </a:r>
            <a:r>
              <a:rPr lang="en-US" sz="1400" dirty="0">
                <a:latin typeface="Calibri Light"/>
                <a:ea typeface="Verdana"/>
                <a:cs typeface="Calibri Light"/>
              </a:rPr>
              <a:t> </a:t>
            </a:r>
            <a:r>
              <a:rPr lang="en-US" sz="1400" dirty="0" err="1">
                <a:latin typeface="Calibri Light"/>
                <a:ea typeface="Verdana"/>
                <a:cs typeface="Calibri Light"/>
              </a:rPr>
              <a:t>arian</a:t>
            </a:r>
            <a:r>
              <a:rPr lang="en-US" sz="1400" dirty="0">
                <a:latin typeface="Calibri Light"/>
                <a:ea typeface="Verdana"/>
                <a:cs typeface="Calibri Light"/>
              </a:rPr>
              <a:t> </a:t>
            </a:r>
            <a:r>
              <a:rPr lang="en-US" sz="1400" dirty="0" err="1">
                <a:latin typeface="Calibri Light"/>
                <a:ea typeface="Verdana"/>
                <a:cs typeface="Calibri Light"/>
              </a:rPr>
              <a:t>gan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>
                <a:ea typeface="+mn-lt"/>
                <a:cs typeface="+mn-lt"/>
                <a:hlinkClick r:id="rId2"/>
              </a:rPr>
              <a:t>Gronfa Treftadaeth y Loteri Genedlaethol</a:t>
            </a:r>
            <a:r>
              <a:rPr lang="en-US" sz="1400" dirty="0">
                <a:latin typeface="Calibri Light"/>
                <a:ea typeface="Verdana"/>
                <a:cs typeface="Calibri Light"/>
              </a:rPr>
              <a:t> a </a:t>
            </a:r>
            <a:r>
              <a:rPr lang="en-US" sz="1400" dirty="0" err="1">
                <a:latin typeface="Calibri Light"/>
                <a:ea typeface="Verdana"/>
                <a:cs typeface="Calibri Light"/>
              </a:rPr>
              <a:t>Phobl</a:t>
            </a:r>
            <a:r>
              <a:rPr lang="en-US" sz="1400" dirty="0">
                <a:latin typeface="Calibri Light"/>
                <a:ea typeface="Verdana"/>
                <a:cs typeface="Calibri Light"/>
              </a:rPr>
              <a:t> </a:t>
            </a:r>
            <a:r>
              <a:rPr lang="en-US" sz="1400" dirty="0" err="1">
                <a:latin typeface="Calibri Light"/>
                <a:ea typeface="Verdana"/>
                <a:cs typeface="Calibri Light"/>
              </a:rPr>
              <a:t>Sy’n</a:t>
            </a:r>
            <a:r>
              <a:rPr lang="en-US" sz="1400" dirty="0">
                <a:latin typeface="Calibri Light"/>
                <a:ea typeface="Verdana"/>
                <a:cs typeface="Calibri Light"/>
              </a:rPr>
              <a:t> </a:t>
            </a:r>
            <a:r>
              <a:rPr lang="en-US" sz="1400" dirty="0" err="1">
                <a:latin typeface="Calibri Light"/>
                <a:ea typeface="Verdana"/>
                <a:cs typeface="Calibri Light"/>
              </a:rPr>
              <a:t>Chwarae’r</a:t>
            </a:r>
            <a:r>
              <a:rPr lang="en-US" sz="1400" dirty="0">
                <a:latin typeface="Calibri Light"/>
                <a:ea typeface="Verdana"/>
                <a:cs typeface="Calibri Light"/>
              </a:rPr>
              <a:t> </a:t>
            </a:r>
            <a:r>
              <a:rPr lang="en-US" sz="1400" dirty="0" err="1">
                <a:latin typeface="Calibri Light"/>
                <a:ea typeface="Verdana"/>
                <a:cs typeface="Calibri Light"/>
              </a:rPr>
              <a:t>Loteri</a:t>
            </a:r>
            <a:r>
              <a:rPr lang="en-US" sz="1400" dirty="0">
                <a:latin typeface="Calibri Light"/>
                <a:ea typeface="Verdana"/>
                <a:cs typeface="Calibri Light"/>
              </a:rPr>
              <a:t>, </a:t>
            </a:r>
            <a:r>
              <a:rPr lang="en-US" sz="1400" dirty="0" err="1">
                <a:latin typeface="Calibri Light"/>
                <a:ea typeface="Verdana"/>
                <a:cs typeface="Calibri Light"/>
              </a:rPr>
              <a:t>crëwyd</a:t>
            </a:r>
            <a:r>
              <a:rPr lang="en-US" sz="1400" dirty="0">
                <a:latin typeface="Calibri Light"/>
                <a:ea typeface="Verdana"/>
                <a:cs typeface="Calibri Light"/>
              </a:rPr>
              <a:t> y </a:t>
            </a:r>
            <a:r>
              <a:rPr lang="en-US" sz="1400" dirty="0" err="1">
                <a:latin typeface="Calibri Light"/>
                <a:ea typeface="Verdana"/>
                <a:cs typeface="Calibri Light"/>
              </a:rPr>
              <a:t>prosiect</a:t>
            </a:r>
            <a:r>
              <a:rPr lang="en-US" sz="1400" dirty="0">
                <a:latin typeface="Calibri Light"/>
                <a:ea typeface="Verdana"/>
                <a:cs typeface="Calibri Light"/>
              </a:rPr>
              <a:t> </a:t>
            </a:r>
            <a:r>
              <a:rPr lang="en-US" sz="1400" dirty="0" err="1">
                <a:latin typeface="Calibri Light"/>
                <a:ea typeface="Verdana"/>
                <a:cs typeface="Calibri Light"/>
              </a:rPr>
              <a:t>gwirfoddoli</a:t>
            </a:r>
            <a:r>
              <a:rPr lang="en-US" sz="1400" dirty="0">
                <a:latin typeface="Calibri Light"/>
                <a:ea typeface="Verdana"/>
                <a:cs typeface="Calibri Light"/>
              </a:rPr>
              <a:t> </a:t>
            </a:r>
            <a:r>
              <a:rPr lang="en-US" sz="1400" dirty="0" err="1">
                <a:latin typeface="Calibri Light"/>
                <a:ea typeface="Verdana"/>
                <a:cs typeface="Calibri Light"/>
              </a:rPr>
              <a:t>digidol</a:t>
            </a:r>
            <a:r>
              <a:rPr lang="en-US" sz="1400" dirty="0">
                <a:latin typeface="Calibri Light"/>
                <a:ea typeface="Verdana"/>
                <a:cs typeface="Calibri Light"/>
              </a:rPr>
              <a:t> </a:t>
            </a:r>
            <a:r>
              <a:rPr lang="en-US" sz="1400" dirty="0" err="1">
                <a:latin typeface="Calibri Light"/>
                <a:ea typeface="Verdana"/>
                <a:cs typeface="Calibri Light"/>
              </a:rPr>
              <a:t>yma</a:t>
            </a:r>
            <a:r>
              <a:rPr lang="en-US" sz="1400" dirty="0">
                <a:latin typeface="Calibri Light"/>
                <a:ea typeface="Verdana"/>
                <a:cs typeface="Calibri Light"/>
              </a:rPr>
              <a:t> o </a:t>
            </a:r>
            <a:r>
              <a:rPr lang="en-US" sz="1400" dirty="0" err="1">
                <a:latin typeface="Calibri Light"/>
                <a:ea typeface="Verdana"/>
                <a:cs typeface="Calibri Light"/>
              </a:rPr>
              <a:t>bartneriaeth</a:t>
            </a:r>
            <a:r>
              <a:rPr lang="en-US" sz="1400" dirty="0">
                <a:latin typeface="Calibri Light"/>
                <a:ea typeface="Verdana"/>
                <a:cs typeface="Calibri Light"/>
              </a:rPr>
              <a:t> </a:t>
            </a:r>
            <a:r>
              <a:rPr lang="en-US" sz="1400" dirty="0" err="1">
                <a:latin typeface="Calibri Light"/>
                <a:ea typeface="Verdana"/>
                <a:cs typeface="Calibri Light"/>
              </a:rPr>
              <a:t>rhwng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>
                <a:ea typeface="+mn-lt"/>
                <a:cs typeface="+mn-lt"/>
                <a:hlinkClick r:id="rId3"/>
              </a:rPr>
              <a:t>Archifau Gwent</a:t>
            </a:r>
            <a:r>
              <a:rPr lang="en-US" sz="1400" dirty="0">
                <a:latin typeface="Calibri Light"/>
                <a:ea typeface="Verdana"/>
                <a:cs typeface="Calibri Light"/>
              </a:rPr>
              <a:t>,  </a:t>
            </a:r>
            <a:r>
              <a:rPr lang="en-US" sz="1400" dirty="0">
                <a:ea typeface="+mn-lt"/>
                <a:cs typeface="+mn-lt"/>
                <a:hlinkClick r:id="rId4"/>
              </a:rPr>
              <a:t>Archifau Morgannwg</a:t>
            </a:r>
            <a:r>
              <a:rPr lang="en-US" sz="1400" dirty="0">
                <a:ea typeface="+mn-lt"/>
                <a:cs typeface="+mn-lt"/>
              </a:rPr>
              <a:t>, </a:t>
            </a:r>
            <a:r>
              <a:rPr lang="en-US" sz="1400" dirty="0">
                <a:ea typeface="+mn-lt"/>
                <a:cs typeface="+mn-lt"/>
                <a:hlinkClick r:id="rId5"/>
              </a:rPr>
              <a:t>Casgliadau Arbennig ac Archifau</a:t>
            </a:r>
            <a:r>
              <a:rPr lang="en-US" sz="1400" dirty="0">
                <a:ea typeface="+mn-lt"/>
                <a:cs typeface="+mn-lt"/>
              </a:rPr>
              <a:t> a </a:t>
            </a:r>
            <a:r>
              <a:rPr lang="en-US" sz="1400" dirty="0">
                <a:ea typeface="+mn-lt"/>
                <a:cs typeface="+mn-lt"/>
                <a:hlinkClick r:id="rId6"/>
              </a:rPr>
              <a:t>Llyfrgell Genedlaethol Cymru</a:t>
            </a:r>
            <a:r>
              <a:rPr lang="en-US" sz="1400">
                <a:ea typeface="+mn-lt"/>
                <a:cs typeface="+mn-lt"/>
              </a:rPr>
              <a:t>.</a:t>
            </a:r>
            <a:r>
              <a:rPr lang="en-US" sz="1400" dirty="0">
                <a:ea typeface="+mn-lt"/>
                <a:cs typeface="+mn-lt"/>
              </a:rPr>
              <a:t>         </a:t>
            </a:r>
            <a:endParaRPr lang="en-US" dirty="0"/>
          </a:p>
          <a:p>
            <a:endParaRPr lang="en-US" sz="1400" dirty="0">
              <a:latin typeface="Calibri Light"/>
              <a:ea typeface="Verdana"/>
              <a:cs typeface="Calibri"/>
            </a:endParaRPr>
          </a:p>
          <a:p>
            <a:r>
              <a:rPr lang="en-US" sz="1400" err="1">
                <a:latin typeface="Calibri Light"/>
                <a:ea typeface="Verdana"/>
                <a:cs typeface="Calibri"/>
              </a:rPr>
              <a:t>Deilliodd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y </a:t>
            </a:r>
            <a:r>
              <a:rPr lang="en-US" sz="1400" err="1">
                <a:latin typeface="Calibri Light"/>
                <a:ea typeface="Verdana"/>
                <a:cs typeface="Calibri"/>
              </a:rPr>
              <a:t>syniad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ar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gyfer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y </a:t>
            </a:r>
            <a:r>
              <a:rPr lang="en-US" sz="1400" err="1">
                <a:latin typeface="Calibri Light"/>
                <a:ea typeface="Verdana"/>
                <a:cs typeface="Calibri"/>
              </a:rPr>
              <a:t>prosiect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o'r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angen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i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ddangos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ein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bod, </a:t>
            </a:r>
            <a:r>
              <a:rPr lang="en-US" sz="1400" err="1">
                <a:latin typeface="Calibri Light"/>
                <a:ea typeface="Verdana"/>
                <a:cs typeface="Calibri"/>
              </a:rPr>
              <a:t>fel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partneriaid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prosiect</a:t>
            </a:r>
            <a:r>
              <a:rPr lang="en-US" sz="1400" dirty="0">
                <a:latin typeface="Calibri Light"/>
                <a:ea typeface="Verdana"/>
                <a:cs typeface="Calibri"/>
              </a:rPr>
              <a:t>, </a:t>
            </a:r>
            <a:r>
              <a:rPr lang="en-US" sz="1400" err="1">
                <a:latin typeface="Calibri Light"/>
                <a:ea typeface="Verdana"/>
                <a:cs typeface="Calibri"/>
              </a:rPr>
              <a:t>yn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ymdrechu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i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fabwysiadu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dull </a:t>
            </a:r>
            <a:r>
              <a:rPr lang="en-US" sz="1400" err="1">
                <a:latin typeface="Calibri Light"/>
                <a:ea typeface="Verdana"/>
                <a:cs typeface="Calibri"/>
              </a:rPr>
              <a:t>cyflym</a:t>
            </a:r>
            <a:r>
              <a:rPr lang="en-US" sz="1400" dirty="0">
                <a:latin typeface="Calibri Light"/>
                <a:ea typeface="Verdana"/>
                <a:cs typeface="Calibri"/>
              </a:rPr>
              <a:t>, </a:t>
            </a:r>
            <a:r>
              <a:rPr lang="en-US" sz="1400" err="1">
                <a:latin typeface="Calibri Light"/>
                <a:ea typeface="Verdana"/>
                <a:cs typeface="Calibri"/>
              </a:rPr>
              <a:t>rhagweithiol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a </a:t>
            </a:r>
            <a:r>
              <a:rPr lang="en-US" sz="1400" err="1">
                <a:latin typeface="Calibri Light"/>
                <a:ea typeface="Verdana"/>
                <a:cs typeface="Calibri"/>
              </a:rPr>
              <a:t>chydweithredol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o </a:t>
            </a:r>
            <a:r>
              <a:rPr lang="en-US" sz="1400" err="1">
                <a:latin typeface="Calibri Light"/>
                <a:ea typeface="Verdana"/>
                <a:cs typeface="Calibri"/>
              </a:rPr>
              <a:t>foderneiddio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ein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gwasanaethau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i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gyflawni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map </a:t>
            </a:r>
            <a:r>
              <a:rPr lang="en-US" sz="1400" err="1">
                <a:latin typeface="Calibri Light"/>
                <a:ea typeface="Verdana"/>
                <a:cs typeface="Calibri"/>
              </a:rPr>
              <a:t>uchelgeisiol</a:t>
            </a:r>
            <a:r>
              <a:rPr lang="en-US" sz="1400" dirty="0">
                <a:latin typeface="Calibri Light"/>
                <a:ea typeface="Verdana"/>
                <a:cs typeface="Calibri"/>
              </a:rPr>
              <a:t> </a:t>
            </a:r>
            <a:r>
              <a:rPr lang="en-US" sz="1400" dirty="0">
                <a:solidFill>
                  <a:srgbClr val="CC3300"/>
                </a:solidFill>
                <a:latin typeface="Calibri Light"/>
                <a:ea typeface="Verdana"/>
                <a:cs typeface="Calibri"/>
                <a:hlinkClick r:id="rId7"/>
              </a:rPr>
              <a:t> Strategaeth Ddigidol i Gymru Llywodraeth Cymru</a:t>
            </a:r>
            <a:r>
              <a:rPr lang="en-US" sz="1400" dirty="0">
                <a:latin typeface="Calibri Light"/>
                <a:ea typeface="Verdana"/>
                <a:cs typeface="Calibri"/>
              </a:rPr>
              <a:t> </a:t>
            </a:r>
            <a:r>
              <a:rPr lang="en-US" sz="1400" err="1">
                <a:latin typeface="Calibri Light"/>
                <a:ea typeface="Verdana"/>
                <a:cs typeface="Calibri"/>
              </a:rPr>
              <a:t>sy’n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anelu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i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“</a:t>
            </a:r>
            <a:r>
              <a:rPr lang="en-US" sz="1400" err="1">
                <a:latin typeface="Calibri Light"/>
                <a:ea typeface="Verdana"/>
                <a:cs typeface="Calibri"/>
              </a:rPr>
              <a:t>wella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bywydau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pawb</a:t>
            </a:r>
            <a:r>
              <a:rPr lang="en-US" sz="1400" dirty="0">
                <a:latin typeface="Calibri Light"/>
                <a:ea typeface="Verdana"/>
                <a:cs typeface="Calibri"/>
              </a:rPr>
              <a:t>, </a:t>
            </a:r>
            <a:r>
              <a:rPr lang="en-US" sz="1400" err="1">
                <a:latin typeface="Calibri Light"/>
                <a:ea typeface="Verdana"/>
                <a:cs typeface="Calibri"/>
              </a:rPr>
              <a:t>drwy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gydweithio</a:t>
            </a:r>
            <a:r>
              <a:rPr lang="en-US" sz="1400" dirty="0">
                <a:latin typeface="Calibri Light"/>
                <a:ea typeface="Verdana"/>
                <a:cs typeface="Calibri"/>
              </a:rPr>
              <a:t>, </a:t>
            </a:r>
            <a:r>
              <a:rPr lang="en-US" sz="1400" err="1">
                <a:latin typeface="Calibri Light"/>
                <a:ea typeface="Verdana"/>
                <a:cs typeface="Calibri"/>
              </a:rPr>
              <a:t>arloesi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a </a:t>
            </a:r>
            <a:r>
              <a:rPr lang="en-US" sz="1400" err="1">
                <a:latin typeface="Calibri Light"/>
                <a:ea typeface="Verdana"/>
                <a:cs typeface="Calibri"/>
              </a:rPr>
              <a:t>darparu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gwasanaethau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cyhoeddus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sy’n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well”. </a:t>
            </a:r>
          </a:p>
          <a:p>
            <a:endParaRPr lang="en-US" sz="1400" dirty="0">
              <a:latin typeface="Calibri Light"/>
              <a:ea typeface="Verdana"/>
              <a:cs typeface="Calibri"/>
            </a:endParaRPr>
          </a:p>
          <a:p>
            <a:r>
              <a:rPr lang="en-US" sz="1400" dirty="0">
                <a:latin typeface="Calibri Light"/>
                <a:ea typeface="Verdana"/>
                <a:cs typeface="Calibri"/>
              </a:rPr>
              <a:t>Fe </a:t>
            </a:r>
            <a:r>
              <a:rPr lang="en-US" sz="1400" err="1">
                <a:latin typeface="Calibri Light"/>
                <a:ea typeface="Verdana"/>
                <a:cs typeface="Calibri"/>
              </a:rPr>
              <a:t>wnaethom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ddefnyddio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gwybodaeth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eithriadol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gan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unigolion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ledled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Cymru a </a:t>
            </a:r>
            <a:r>
              <a:rPr lang="en-US" sz="1400" err="1">
                <a:latin typeface="Calibri Light"/>
                <a:ea typeface="Verdana"/>
                <a:cs typeface="Calibri"/>
              </a:rPr>
              <a:t>thu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hwnt</a:t>
            </a:r>
            <a:r>
              <a:rPr lang="en-US" sz="1400" dirty="0">
                <a:latin typeface="Calibri Light"/>
                <a:ea typeface="Verdana"/>
                <a:cs typeface="Calibri"/>
              </a:rPr>
              <a:t>, </a:t>
            </a:r>
            <a:r>
              <a:rPr lang="en-US" sz="1400" err="1">
                <a:latin typeface="Calibri Light"/>
                <a:ea typeface="Verdana"/>
                <a:cs typeface="Calibri"/>
              </a:rPr>
              <a:t>i’n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helpu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i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wella’r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wybodaeth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am </a:t>
            </a:r>
            <a:r>
              <a:rPr lang="en-US" sz="1400" err="1">
                <a:latin typeface="Calibri Light"/>
                <a:ea typeface="Verdana"/>
                <a:cs typeface="Calibri"/>
              </a:rPr>
              <a:t>ein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casgliadau</a:t>
            </a:r>
            <a:r>
              <a:rPr lang="en-US" sz="1400" dirty="0">
                <a:latin typeface="Calibri Light"/>
                <a:ea typeface="Verdana"/>
                <a:cs typeface="Calibri"/>
              </a:rPr>
              <a:t>. </a:t>
            </a:r>
          </a:p>
          <a:p>
            <a:endParaRPr lang="en-US" sz="1400" dirty="0">
              <a:latin typeface="Calibri Light"/>
              <a:ea typeface="Verdana"/>
              <a:cs typeface="Calibri"/>
            </a:endParaRPr>
          </a:p>
          <a:p>
            <a:r>
              <a:rPr lang="en-US" sz="1400" dirty="0">
                <a:latin typeface="Calibri Light"/>
                <a:ea typeface="Verdana"/>
                <a:cs typeface="Calibri"/>
              </a:rPr>
              <a:t>Gan </a:t>
            </a:r>
            <a:r>
              <a:rPr lang="en-US" sz="1400" err="1">
                <a:latin typeface="Calibri Light"/>
                <a:ea typeface="Verdana"/>
                <a:cs typeface="Calibri"/>
              </a:rPr>
              <a:t>ddefnyddio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llwyfan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ar-lein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dwyieithog</a:t>
            </a:r>
            <a:r>
              <a:rPr lang="en-US" sz="1400" dirty="0">
                <a:latin typeface="Calibri Light"/>
                <a:ea typeface="Verdana"/>
                <a:cs typeface="Calibri"/>
              </a:rPr>
              <a:t>, </a:t>
            </a:r>
            <a:r>
              <a:rPr lang="en-US" sz="1400" err="1">
                <a:latin typeface="Calibri Light"/>
                <a:ea typeface="Verdana"/>
                <a:cs typeface="Calibri"/>
              </a:rPr>
              <a:t>sydd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newydd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ei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greu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gan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Lyfrgell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Genedlaethol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Cymru, </a:t>
            </a:r>
            <a:r>
              <a:rPr lang="en-US" sz="1400" err="1">
                <a:latin typeface="Calibri Light"/>
                <a:ea typeface="Verdana"/>
                <a:cs typeface="Calibri"/>
              </a:rPr>
              <a:t>aethom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ati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i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wahodd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gwirfoddolwyr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i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dagio</a:t>
            </a:r>
            <a:r>
              <a:rPr lang="en-US" sz="1400" dirty="0">
                <a:latin typeface="Calibri Light"/>
                <a:ea typeface="Verdana"/>
                <a:cs typeface="Calibri"/>
              </a:rPr>
              <a:t>, </a:t>
            </a:r>
            <a:r>
              <a:rPr lang="en-US" sz="1400" err="1">
                <a:latin typeface="Calibri Light"/>
                <a:ea typeface="Verdana"/>
                <a:cs typeface="Calibri"/>
              </a:rPr>
              <a:t>mynegeio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a </a:t>
            </a:r>
            <a:r>
              <a:rPr lang="en-US" sz="1400" err="1">
                <a:latin typeface="Calibri Light"/>
                <a:ea typeface="Verdana"/>
                <a:cs typeface="Calibri"/>
              </a:rPr>
              <a:t>thrawsgrifio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dogfennau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fel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eu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bod </a:t>
            </a:r>
            <a:r>
              <a:rPr lang="en-US" sz="1400" err="1">
                <a:latin typeface="Calibri Light"/>
                <a:ea typeface="Verdana"/>
                <a:cs typeface="Calibri"/>
              </a:rPr>
              <a:t>yn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fwy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hygyrch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i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ddefnyddwyr</a:t>
            </a:r>
            <a:r>
              <a:rPr lang="en-US" sz="1400" dirty="0">
                <a:latin typeface="Calibri Light"/>
                <a:ea typeface="Verdana"/>
                <a:cs typeface="Calibri"/>
              </a:rPr>
              <a:t>. </a:t>
            </a:r>
          </a:p>
          <a:p>
            <a:endParaRPr lang="en-US" sz="1400" dirty="0">
              <a:latin typeface="Calibri Light"/>
              <a:ea typeface="Verdana"/>
              <a:cs typeface="Calibri"/>
            </a:endParaRPr>
          </a:p>
          <a:p>
            <a:r>
              <a:rPr lang="en-US" sz="1400" err="1">
                <a:latin typeface="Calibri Light"/>
                <a:ea typeface="Verdana"/>
                <a:cs typeface="Calibri"/>
              </a:rPr>
              <a:t>Rhoddodd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y broses hon y </a:t>
            </a:r>
            <a:r>
              <a:rPr lang="en-US" sz="1400" err="1">
                <a:latin typeface="Calibri Light"/>
                <a:ea typeface="Verdana"/>
                <a:cs typeface="Calibri"/>
              </a:rPr>
              <a:t>sgiliau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digidol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angenrheidiol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sydd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eu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hangen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ar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bobl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erbyn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hyn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i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feithrin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cysylltiad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da </a:t>
            </a:r>
            <a:r>
              <a:rPr lang="en-US" sz="1400" err="1">
                <a:latin typeface="Calibri Light"/>
                <a:ea typeface="Verdana"/>
                <a:cs typeface="Calibri"/>
              </a:rPr>
              <a:t>yn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eu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cymunedau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a </a:t>
            </a:r>
            <a:r>
              <a:rPr lang="en-US" sz="1400" err="1">
                <a:latin typeface="Calibri Light"/>
                <a:ea typeface="Verdana"/>
                <a:cs typeface="Calibri"/>
              </a:rPr>
              <a:t>datblygu’r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sgiliau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hyn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i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fanteisio’n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llawn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wrth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fynd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ati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i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geisio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cyfleoedd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yn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y </a:t>
            </a:r>
            <a:r>
              <a:rPr lang="en-US" sz="1400" err="1">
                <a:latin typeface="Calibri Light"/>
                <a:ea typeface="Verdana"/>
                <a:cs typeface="Calibri"/>
              </a:rPr>
              <a:t>gweithle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a </a:t>
            </a:r>
            <a:r>
              <a:rPr lang="en-US" sz="1400" err="1">
                <a:latin typeface="Calibri Light"/>
                <a:ea typeface="Verdana"/>
                <a:cs typeface="Calibri"/>
              </a:rPr>
              <a:t>gwella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lles</a:t>
            </a:r>
            <a:r>
              <a:rPr lang="en-US" sz="1400" dirty="0">
                <a:latin typeface="Calibri Light"/>
                <a:ea typeface="Verdana"/>
                <a:cs typeface="Calibri"/>
              </a:rPr>
              <a:t>. </a:t>
            </a:r>
            <a:r>
              <a:rPr lang="en-US" sz="1400" err="1">
                <a:latin typeface="Calibri Light"/>
                <a:ea typeface="Verdana"/>
                <a:cs typeface="Calibri"/>
              </a:rPr>
              <a:t>Ar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ben </a:t>
            </a:r>
            <a:r>
              <a:rPr lang="en-US" sz="1400" err="1">
                <a:latin typeface="Calibri Light"/>
                <a:ea typeface="Verdana"/>
                <a:cs typeface="Calibri"/>
              </a:rPr>
              <a:t>hynny</a:t>
            </a:r>
            <a:r>
              <a:rPr lang="en-US" sz="1400" dirty="0">
                <a:latin typeface="Calibri Light"/>
                <a:ea typeface="Verdana"/>
                <a:cs typeface="Calibri"/>
              </a:rPr>
              <a:t>, </a:t>
            </a:r>
            <a:r>
              <a:rPr lang="en-US" sz="1400" err="1">
                <a:latin typeface="Calibri Light"/>
                <a:ea typeface="Verdana"/>
                <a:cs typeface="Calibri"/>
              </a:rPr>
              <a:t>rydym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wedi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paratoi'r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ffordd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i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wasanaethau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archifau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ddatblygu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modelau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newydd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ar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gyfer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gwirfoddoli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o bell </a:t>
            </a:r>
            <a:r>
              <a:rPr lang="en-US" sz="1400" err="1">
                <a:latin typeface="Calibri Light"/>
                <a:ea typeface="Verdana"/>
                <a:cs typeface="Calibri"/>
              </a:rPr>
              <a:t>heb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yr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angen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i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deithio</a:t>
            </a:r>
            <a:r>
              <a:rPr lang="en-US" sz="1400" dirty="0">
                <a:latin typeface="Calibri Light"/>
                <a:ea typeface="Verdana"/>
                <a:cs typeface="Calibri"/>
              </a:rPr>
              <a:t>, </a:t>
            </a:r>
            <a:r>
              <a:rPr lang="en-US" sz="1400" err="1">
                <a:latin typeface="Calibri Light"/>
                <a:ea typeface="Verdana"/>
                <a:cs typeface="Calibri"/>
              </a:rPr>
              <a:t>sy'n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cefnogi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uchelgais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Llywodraeth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Cymru </a:t>
            </a:r>
            <a:r>
              <a:rPr lang="en-US" sz="1400" err="1">
                <a:latin typeface="Calibri Light"/>
                <a:ea typeface="Verdana"/>
                <a:cs typeface="Calibri"/>
              </a:rPr>
              <a:t>i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leihau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ein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hôl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troed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carbon. </a:t>
            </a:r>
            <a:r>
              <a:rPr lang="en-US" sz="1400" err="1">
                <a:latin typeface="Calibri Light"/>
                <a:ea typeface="Verdana"/>
                <a:cs typeface="Calibri"/>
              </a:rPr>
              <a:t>Cawsom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gyfanswm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o </a:t>
            </a:r>
            <a:r>
              <a:rPr lang="en-US" sz="1400" err="1">
                <a:latin typeface="Calibri Light"/>
                <a:ea typeface="Verdana"/>
                <a:cs typeface="Calibri"/>
              </a:rPr>
              <a:t>dros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naw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deg o </a:t>
            </a:r>
            <a:r>
              <a:rPr lang="en-US" sz="1400" err="1">
                <a:latin typeface="Calibri Light"/>
                <a:ea typeface="Verdana"/>
                <a:cs typeface="Calibri"/>
              </a:rPr>
              <a:t>wirfoddolwyr</a:t>
            </a:r>
            <a:r>
              <a:rPr lang="en-US" sz="1400" dirty="0">
                <a:latin typeface="Calibri Light"/>
                <a:ea typeface="Verdana"/>
                <a:cs typeface="Calibri"/>
              </a:rPr>
              <a:t>, ac er bod y </a:t>
            </a:r>
            <a:r>
              <a:rPr lang="en-US" sz="1400" err="1">
                <a:latin typeface="Calibri Light"/>
                <a:ea typeface="Verdana"/>
                <a:cs typeface="Calibri"/>
              </a:rPr>
              <a:t>mwyafrif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ohonynt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yn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hanu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o </a:t>
            </a:r>
            <a:r>
              <a:rPr lang="en-US" sz="1400" err="1">
                <a:latin typeface="Calibri Light"/>
                <a:ea typeface="Verdana"/>
                <a:cs typeface="Calibri"/>
              </a:rPr>
              <a:t>Gymru</a:t>
            </a:r>
            <a:r>
              <a:rPr lang="en-US" sz="1400" dirty="0">
                <a:latin typeface="Calibri Light"/>
                <a:ea typeface="Verdana"/>
                <a:cs typeface="Calibri"/>
              </a:rPr>
              <a:t>, </a:t>
            </a:r>
            <a:r>
              <a:rPr lang="en-US" sz="1400" err="1">
                <a:latin typeface="Calibri Light"/>
                <a:ea typeface="Verdana"/>
                <a:cs typeface="Calibri"/>
              </a:rPr>
              <a:t>cawsom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rhai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o mor bell ag UDA, Canada, </a:t>
            </a:r>
            <a:r>
              <a:rPr lang="en-US" sz="1400" err="1">
                <a:latin typeface="Calibri Light"/>
                <a:ea typeface="Verdana"/>
                <a:cs typeface="Calibri"/>
              </a:rPr>
              <a:t>Awstralia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a De Corea.</a:t>
            </a:r>
          </a:p>
          <a:p>
            <a:endParaRPr lang="en-US" sz="1400" dirty="0">
              <a:latin typeface="Calibri Light"/>
              <a:ea typeface="Verdana"/>
              <a:cs typeface="Calibri"/>
            </a:endParaRPr>
          </a:p>
          <a:p>
            <a:r>
              <a:rPr lang="en-US" sz="1400" err="1">
                <a:latin typeface="Calibri Light"/>
                <a:ea typeface="Verdana"/>
                <a:cs typeface="Calibri"/>
              </a:rPr>
              <a:t>Gyda'i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gilydd</a:t>
            </a:r>
            <a:r>
              <a:rPr lang="en-US" sz="1400" dirty="0">
                <a:latin typeface="Calibri Light"/>
                <a:ea typeface="Verdana"/>
                <a:cs typeface="Calibri"/>
              </a:rPr>
              <a:t>, </a:t>
            </a:r>
            <a:r>
              <a:rPr lang="en-US" sz="1400" err="1">
                <a:latin typeface="Calibri Light"/>
                <a:ea typeface="Verdana"/>
                <a:cs typeface="Calibri"/>
              </a:rPr>
              <a:t>fe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wnaethant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gyfrannu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dros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1,430 o </a:t>
            </a:r>
            <a:r>
              <a:rPr lang="en-US" sz="1400" err="1">
                <a:latin typeface="Calibri Light"/>
                <a:ea typeface="Verdana"/>
                <a:cs typeface="Calibri"/>
              </a:rPr>
              <a:t>oriau’n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gwirfoddoli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ar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gyfer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y </a:t>
            </a:r>
            <a:r>
              <a:rPr lang="en-US" sz="1400" err="1">
                <a:latin typeface="Calibri Light"/>
                <a:ea typeface="Verdana"/>
                <a:cs typeface="Calibri"/>
              </a:rPr>
              <a:t>prosiect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hwn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.   </a:t>
            </a:r>
          </a:p>
          <a:p>
            <a:endParaRPr lang="en-US" sz="1400" dirty="0">
              <a:latin typeface="Calibri Light"/>
              <a:ea typeface="Verdana"/>
              <a:cs typeface="Calibri"/>
            </a:endParaRPr>
          </a:p>
          <a:p>
            <a:r>
              <a:rPr lang="en-US" sz="1400" err="1">
                <a:latin typeface="Calibri Light"/>
                <a:ea typeface="Verdana"/>
                <a:cs typeface="Calibri"/>
              </a:rPr>
              <a:t>Daeth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y </a:t>
            </a:r>
            <a:r>
              <a:rPr lang="en-US" sz="1400" err="1">
                <a:latin typeface="Calibri Light"/>
                <a:ea typeface="Verdana"/>
                <a:cs typeface="Calibri"/>
              </a:rPr>
              <a:t>prosiect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hwn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i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ben </a:t>
            </a:r>
            <a:r>
              <a:rPr lang="en-US" sz="1400" err="1">
                <a:latin typeface="Calibri Light"/>
                <a:ea typeface="Verdana"/>
                <a:cs typeface="Calibri"/>
              </a:rPr>
              <a:t>ar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30 </a:t>
            </a:r>
            <a:r>
              <a:rPr lang="en-US" sz="1400" err="1">
                <a:latin typeface="Calibri Light"/>
                <a:ea typeface="Verdana"/>
                <a:cs typeface="Calibri"/>
              </a:rPr>
              <a:t>Tachwedd</a:t>
            </a:r>
            <a:r>
              <a:rPr lang="en-US" sz="1400" dirty="0">
                <a:latin typeface="Calibri Light"/>
                <a:ea typeface="Verdana"/>
                <a:cs typeface="Calibri"/>
              </a:rPr>
              <a:t>. Yn </a:t>
            </a:r>
            <a:r>
              <a:rPr lang="en-US" sz="1400" err="1">
                <a:latin typeface="Calibri Light"/>
                <a:ea typeface="Verdana"/>
                <a:cs typeface="Calibri"/>
              </a:rPr>
              <a:t>ystod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y </a:t>
            </a:r>
            <a:r>
              <a:rPr lang="en-US" sz="1400" err="1">
                <a:latin typeface="Calibri Light"/>
                <a:ea typeface="Verdana"/>
                <a:cs typeface="Calibri"/>
              </a:rPr>
              <a:t>cyfnod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o 16 mis, </a:t>
            </a:r>
            <a:r>
              <a:rPr lang="en-US" sz="1400" err="1">
                <a:latin typeface="Calibri Light"/>
                <a:ea typeface="Verdana"/>
                <a:cs typeface="Calibri"/>
              </a:rPr>
              <a:t>cawsom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ein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syfrdanu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gan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haelioni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llwyr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yr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amgylchedd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a’r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sector </a:t>
            </a:r>
            <a:r>
              <a:rPr lang="en-US" sz="1400" err="1">
                <a:latin typeface="Calibri Light"/>
                <a:ea typeface="Verdana"/>
                <a:cs typeface="Calibri"/>
              </a:rPr>
              <a:t>archifau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treftadaeth</a:t>
            </a:r>
            <a:r>
              <a:rPr lang="en-US" sz="1400" dirty="0">
                <a:latin typeface="Calibri Light"/>
                <a:ea typeface="Verdana"/>
                <a:cs typeface="Calibri"/>
              </a:rPr>
              <a:t>. </a:t>
            </a:r>
            <a:r>
              <a:rPr lang="en-US" sz="1400" err="1">
                <a:latin typeface="Calibri Light"/>
                <a:ea typeface="Verdana"/>
                <a:cs typeface="Calibri"/>
              </a:rPr>
              <a:t>Cafodd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y </a:t>
            </a:r>
            <a:r>
              <a:rPr lang="en-US" sz="1400" err="1">
                <a:latin typeface="Calibri Light"/>
                <a:ea typeface="Verdana"/>
                <a:cs typeface="Calibri"/>
              </a:rPr>
              <a:t>prosiect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hwn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ei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fodloni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ar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bob </a:t>
            </a:r>
            <a:r>
              <a:rPr lang="en-US" sz="1400" err="1">
                <a:latin typeface="Calibri Light"/>
                <a:ea typeface="Verdana"/>
                <a:cs typeface="Calibri"/>
              </a:rPr>
              <a:t>lefel</a:t>
            </a:r>
            <a:r>
              <a:rPr lang="en-US" sz="1400" dirty="0">
                <a:latin typeface="Calibri Light"/>
                <a:ea typeface="Verdana"/>
                <a:cs typeface="Calibri"/>
              </a:rPr>
              <a:t>, </a:t>
            </a:r>
            <a:r>
              <a:rPr lang="en-US" sz="1400" err="1">
                <a:latin typeface="Calibri Light"/>
                <a:ea typeface="Verdana"/>
                <a:cs typeface="Calibri"/>
              </a:rPr>
              <a:t>gyda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chynigion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o </a:t>
            </a:r>
            <a:r>
              <a:rPr lang="en-US" sz="1400" err="1">
                <a:latin typeface="Calibri Light"/>
                <a:ea typeface="Verdana"/>
                <a:cs typeface="Calibri"/>
              </a:rPr>
              <a:t>gymorth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a </a:t>
            </a:r>
            <a:r>
              <a:rPr lang="en-US" sz="1400" err="1">
                <a:latin typeface="Calibri Light"/>
                <a:ea typeface="Verdana"/>
                <a:cs typeface="Calibri"/>
              </a:rPr>
              <a:t>chefnogaeth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a </a:t>
            </a:r>
            <a:r>
              <a:rPr lang="en-US" sz="1400" err="1">
                <a:latin typeface="Calibri Light"/>
                <a:ea typeface="Verdana"/>
                <a:cs typeface="Calibri"/>
              </a:rPr>
              <a:t>gwir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ymdeimlad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o </a:t>
            </a:r>
            <a:r>
              <a:rPr lang="en-US" sz="1400" err="1">
                <a:latin typeface="Calibri Light"/>
                <a:ea typeface="Verdana"/>
                <a:cs typeface="Calibri"/>
              </a:rPr>
              <a:t>gydweithio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i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gefnogi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ymdrechion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unigol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er </a:t>
            </a:r>
            <a:r>
              <a:rPr lang="en-US" sz="1400" err="1">
                <a:latin typeface="Calibri Light"/>
                <a:ea typeface="Verdana"/>
                <a:cs typeface="Calibri"/>
              </a:rPr>
              <a:t>lles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y sector </a:t>
            </a:r>
            <a:r>
              <a:rPr lang="en-US" sz="1400" err="1">
                <a:latin typeface="Calibri Light"/>
                <a:ea typeface="Verdana"/>
                <a:cs typeface="Calibri"/>
              </a:rPr>
              <a:t>gyfan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. Mor </a:t>
            </a:r>
            <a:r>
              <a:rPr lang="en-US" sz="1400" err="1">
                <a:latin typeface="Calibri Light"/>
                <a:ea typeface="Verdana"/>
                <a:cs typeface="Calibri"/>
              </a:rPr>
              <a:t>hyfryd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oedd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bod </a:t>
            </a:r>
            <a:r>
              <a:rPr lang="en-US" sz="1400" err="1">
                <a:latin typeface="Calibri Light"/>
                <a:ea typeface="Verdana"/>
                <a:cs typeface="Calibri"/>
              </a:rPr>
              <a:t>yn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</a:t>
            </a:r>
            <a:r>
              <a:rPr lang="en-US" sz="1400" err="1">
                <a:latin typeface="Calibri Light"/>
                <a:ea typeface="Verdana"/>
                <a:cs typeface="Calibri"/>
              </a:rPr>
              <a:t>rhan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o </a:t>
            </a:r>
            <a:r>
              <a:rPr lang="en-US" sz="1400" err="1">
                <a:latin typeface="Calibri Light"/>
                <a:ea typeface="Verdana"/>
                <a:cs typeface="Calibri"/>
              </a:rPr>
              <a:t>gymuned</a:t>
            </a:r>
            <a:r>
              <a:rPr lang="en-US" sz="1400" dirty="0">
                <a:latin typeface="Calibri Light"/>
                <a:ea typeface="Verdana"/>
                <a:cs typeface="Calibri"/>
              </a:rPr>
              <a:t> mor </a:t>
            </a:r>
            <a:r>
              <a:rPr lang="en-US" sz="1400" err="1">
                <a:latin typeface="Calibri Light"/>
                <a:ea typeface="Verdana"/>
                <a:cs typeface="Calibri"/>
              </a:rPr>
              <a:t>wych</a:t>
            </a:r>
            <a:r>
              <a:rPr lang="en-US" sz="1400" dirty="0">
                <a:latin typeface="Calibri Light"/>
                <a:ea typeface="Verdana"/>
                <a:cs typeface="Calibri"/>
              </a:rPr>
              <a:t>.</a:t>
            </a:r>
          </a:p>
          <a:p>
            <a:endParaRPr lang="en-US" sz="1400" dirty="0">
              <a:latin typeface="Calibri Light"/>
              <a:ea typeface="Verdana"/>
              <a:cs typeface="Calibri"/>
            </a:endParaRPr>
          </a:p>
          <a:p>
            <a:pPr algn="ctr"/>
            <a:r>
              <a:rPr lang="en-US" sz="1400" dirty="0">
                <a:latin typeface="Calibri Light"/>
                <a:ea typeface="+mn-lt"/>
                <a:cs typeface="+mn-lt"/>
                <a:hlinkClick r:id="rId8"/>
              </a:rPr>
              <a:t>https://www.gwentarchives.gov.uk/cy/partneriaethau-a-phrosiectau/crowdcymru/</a:t>
            </a:r>
            <a:endParaRPr lang="en-US">
              <a:latin typeface="Calibri Light"/>
              <a:ea typeface="+mn-lt"/>
              <a:cs typeface="+mn-lt"/>
            </a:endParaRPr>
          </a:p>
          <a:p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1432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5EED0F-6C46-6AF8-98C4-AB4E0DF67B59}"/>
              </a:ext>
            </a:extLst>
          </p:cNvPr>
          <p:cNvSpPr txBox="1"/>
          <p:nvPr/>
        </p:nvSpPr>
        <p:spPr>
          <a:xfrm>
            <a:off x="1578709" y="1441939"/>
            <a:ext cx="9102967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y-GB" sz="2400" dirty="0">
                <a:latin typeface="Calibri Light"/>
                <a:cs typeface="Calibri Light"/>
              </a:rPr>
              <a:t>Ar ddiwedd y prosiect, gofynnom i’n gwirfoddolwyr ddweud wrthym - mewn  ‘Munud i Feddwl’ - am eu hoff ddogfen, darlun neu gasgliad. </a:t>
            </a:r>
            <a:endParaRPr lang="en-US" sz="2400">
              <a:latin typeface="Calibri Light"/>
              <a:cs typeface="Calibri Light"/>
            </a:endParaRPr>
          </a:p>
          <a:p>
            <a:pPr algn="ctr"/>
            <a:endParaRPr lang="cy-GB" dirty="0">
              <a:cs typeface="Calibri"/>
            </a:endParaRPr>
          </a:p>
          <a:p>
            <a:pPr algn="ctr"/>
            <a:endParaRPr lang="cy-GB" dirty="0">
              <a:cs typeface="Calibri"/>
            </a:endParaRPr>
          </a:p>
          <a:p>
            <a:pPr algn="ctr"/>
            <a:endParaRPr lang="cy-GB" b="1" i="1" dirty="0">
              <a:cs typeface="Calibri"/>
            </a:endParaRPr>
          </a:p>
          <a:p>
            <a:pPr algn="ctr"/>
            <a:endParaRPr lang="cy-GB" b="1" i="1" dirty="0">
              <a:cs typeface="Calibri"/>
            </a:endParaRPr>
          </a:p>
          <a:p>
            <a:pPr algn="ctr"/>
            <a:endParaRPr lang="cy-GB" b="1" i="1" dirty="0">
              <a:cs typeface="Calibri"/>
            </a:endParaRPr>
          </a:p>
          <a:p>
            <a:pPr algn="ctr"/>
            <a:endParaRPr lang="cy-GB" b="1" i="1" dirty="0">
              <a:cs typeface="Calibri"/>
            </a:endParaRPr>
          </a:p>
          <a:p>
            <a:pPr algn="ctr"/>
            <a:endParaRPr lang="cy-GB" b="1" i="1" dirty="0">
              <a:cs typeface="Calibri"/>
            </a:endParaRPr>
          </a:p>
          <a:p>
            <a:pPr algn="ctr"/>
            <a:endParaRPr lang="cy-GB" b="1" i="1" dirty="0">
              <a:cs typeface="Calibri"/>
            </a:endParaRPr>
          </a:p>
          <a:p>
            <a:pPr algn="ctr"/>
            <a:r>
              <a:rPr lang="cy-GB" sz="2400" dirty="0">
                <a:latin typeface="Calibri Light"/>
                <a:cs typeface="Calibri Light"/>
              </a:rPr>
              <a:t>Dangoswyd yr ymatebion mewn cyflwyniad dathlu diwedd prosiect, a gallwch weld y ffefrynnau yma.</a:t>
            </a:r>
            <a:endParaRPr lang="cy-GB" sz="2400">
              <a:latin typeface="Calibri Light"/>
              <a:cs typeface="Calibri Light"/>
            </a:endParaRPr>
          </a:p>
        </p:txBody>
      </p:sp>
      <p:pic>
        <p:nvPicPr>
          <p:cNvPr id="3" name="Graphic 2" descr="Comment Heart with solid fill">
            <a:extLst>
              <a:ext uri="{FF2B5EF4-FFF2-40B4-BE49-F238E27FC236}">
                <a16:creationId xmlns:a16="http://schemas.microsoft.com/office/drawing/2014/main" id="{07BB323E-63EA-A42F-D8D2-8F4ABC117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03801" y="2678724"/>
            <a:ext cx="1627553" cy="152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94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E4A2E-483C-4BE4-B9A5-BFCE784D8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847" y="457200"/>
            <a:ext cx="4513617" cy="916355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solidFill>
                  <a:srgbClr val="FF0000"/>
                </a:solidFill>
                <a:latin typeface="Calibri Light"/>
                <a:cs typeface="Calibri"/>
              </a:rPr>
              <a:t>Archifau</a:t>
            </a:r>
            <a:r>
              <a:rPr lang="en-US" sz="2000" dirty="0">
                <a:solidFill>
                  <a:srgbClr val="FF0000"/>
                </a:solidFill>
                <a:latin typeface="Calibri Light"/>
                <a:cs typeface="Calibri"/>
              </a:rPr>
              <a:t> </a:t>
            </a:r>
            <a:r>
              <a:rPr lang="en-US" sz="2000" dirty="0" err="1">
                <a:solidFill>
                  <a:srgbClr val="FF0000"/>
                </a:solidFill>
                <a:latin typeface="Calibri Light"/>
                <a:cs typeface="Calibri"/>
              </a:rPr>
              <a:t>Morgannwg</a:t>
            </a:r>
            <a:br>
              <a:rPr lang="en-US" sz="2000" dirty="0">
                <a:solidFill>
                  <a:srgbClr val="FF0000"/>
                </a:solidFill>
                <a:cs typeface="Calibri"/>
              </a:rPr>
            </a:br>
            <a:r>
              <a:rPr lang="en-US" sz="2000" dirty="0" err="1">
                <a:solidFill>
                  <a:srgbClr val="FF0000"/>
                </a:solidFill>
              </a:rPr>
              <a:t>Casgliad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Cymunedol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Dociau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Caerdydd</a:t>
            </a:r>
            <a:endParaRPr lang="en-US" sz="2000" dirty="0">
              <a:solidFill>
                <a:srgbClr val="FF0000"/>
              </a:solidFill>
              <a:cs typeface="Calibri Ligh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978F21-7369-4E1B-8D28-82B62346A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8788" y="2520740"/>
            <a:ext cx="5118047" cy="36706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400" b="1" dirty="0">
                <a:effectLst/>
                <a:latin typeface="Calibri Light"/>
                <a:ea typeface="Arial Nova" panose="020B0504020202020204" pitchFamily="34" charset="0"/>
                <a:cs typeface="Arial Nova" panose="020B0504020202020204" pitchFamily="34" charset="0"/>
              </a:rPr>
              <a:t>Tony </a:t>
            </a:r>
            <a:br>
              <a:rPr lang="en-GB" sz="1400" b="1" dirty="0">
                <a:effectLst/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400" b="1" dirty="0">
                <a:latin typeface="Calibri Light"/>
                <a:cs typeface="Calibri Light"/>
              </a:rPr>
              <a:t>Pen-y-</a:t>
            </a:r>
            <a:r>
              <a:rPr lang="en-GB" sz="1400" b="1" dirty="0" err="1">
                <a:latin typeface="Calibri Light"/>
                <a:cs typeface="Calibri Light"/>
              </a:rPr>
              <a:t>bont</a:t>
            </a:r>
            <a:r>
              <a:rPr lang="en-GB" sz="1400" b="1" dirty="0">
                <a:latin typeface="Calibri Light"/>
                <a:cs typeface="Calibri Light"/>
              </a:rPr>
              <a:t> </a:t>
            </a:r>
            <a:r>
              <a:rPr lang="en-GB" sz="1400" b="1" dirty="0" err="1">
                <a:latin typeface="Calibri Light"/>
                <a:cs typeface="Calibri Light"/>
              </a:rPr>
              <a:t>ar</a:t>
            </a:r>
            <a:r>
              <a:rPr lang="en-GB" sz="1400" b="1" dirty="0">
                <a:latin typeface="Calibri Light"/>
                <a:cs typeface="Calibri Light"/>
              </a:rPr>
              <a:t> </a:t>
            </a:r>
            <a:r>
              <a:rPr lang="en-GB" sz="1400" b="1" dirty="0" err="1">
                <a:latin typeface="Calibri Light"/>
                <a:cs typeface="Calibri Light"/>
              </a:rPr>
              <a:t>Ogwr</a:t>
            </a:r>
            <a:r>
              <a:rPr lang="en-GB" sz="1400" b="1" dirty="0">
                <a:latin typeface="Calibri Light"/>
                <a:cs typeface="Calibri Light"/>
              </a:rPr>
              <a:t>, De Cymru.  </a:t>
            </a:r>
          </a:p>
          <a:p>
            <a:r>
              <a:rPr lang="en-GB" sz="1400" err="1">
                <a:latin typeface="Calibri Light"/>
                <a:cs typeface="Calibri Light"/>
              </a:rPr>
              <a:t>O'r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holl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ddarluniau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yn</a:t>
            </a:r>
            <a:r>
              <a:rPr lang="en-GB" sz="1400" dirty="0">
                <a:latin typeface="Calibri Light"/>
                <a:cs typeface="Calibri Light"/>
              </a:rPr>
              <a:t> y </a:t>
            </a:r>
            <a:r>
              <a:rPr lang="en-GB" sz="1400" err="1">
                <a:latin typeface="Calibri Light"/>
                <a:cs typeface="Calibri Light"/>
              </a:rPr>
              <a:t>casgliad</a:t>
            </a:r>
            <a:r>
              <a:rPr lang="en-GB" sz="1400" dirty="0">
                <a:latin typeface="Calibri Light"/>
                <a:cs typeface="Calibri Light"/>
              </a:rPr>
              <a:t>, </a:t>
            </a:r>
            <a:r>
              <a:rPr lang="en-GB" sz="1400" err="1">
                <a:latin typeface="Calibri Light"/>
                <a:cs typeface="Calibri Light"/>
              </a:rPr>
              <a:t>hwn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oedd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yr</a:t>
            </a:r>
            <a:r>
              <a:rPr lang="en-GB" sz="1400" dirty="0">
                <a:latin typeface="Calibri Light"/>
                <a:cs typeface="Calibri Light"/>
              </a:rPr>
              <a:t> un a </a:t>
            </a:r>
            <a:r>
              <a:rPr lang="en-GB" sz="1400" err="1">
                <a:latin typeface="Calibri Light"/>
                <a:cs typeface="Calibri Light"/>
              </a:rPr>
              <a:t>wnaeth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sefyll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allan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i</a:t>
            </a:r>
            <a:r>
              <a:rPr lang="en-GB" sz="1400" dirty="0">
                <a:latin typeface="Calibri Light"/>
                <a:cs typeface="Calibri Light"/>
              </a:rPr>
              <a:t> mi a </a:t>
            </a:r>
            <a:r>
              <a:rPr lang="en-GB" sz="1400" err="1">
                <a:latin typeface="Calibri Light"/>
                <a:cs typeface="Calibri Light"/>
              </a:rPr>
              <a:t>dyma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fy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ffefryn</a:t>
            </a:r>
            <a:r>
              <a:rPr lang="en-GB" sz="1400" dirty="0">
                <a:latin typeface="Calibri Light"/>
                <a:cs typeface="Calibri Light"/>
              </a:rPr>
              <a:t>. </a:t>
            </a:r>
            <a:r>
              <a:rPr lang="en-GB" sz="1400" err="1">
                <a:latin typeface="Calibri Light"/>
                <a:cs typeface="Calibri Light"/>
              </a:rPr>
              <a:t>Roedd</a:t>
            </a:r>
            <a:r>
              <a:rPr lang="en-GB" sz="1400" dirty="0">
                <a:latin typeface="Calibri Light"/>
                <a:cs typeface="Calibri Light"/>
              </a:rPr>
              <a:t> y </a:t>
            </a:r>
            <a:r>
              <a:rPr lang="en-GB" sz="1400" err="1">
                <a:latin typeface="Calibri Light"/>
                <a:cs typeface="Calibri Light"/>
              </a:rPr>
              <a:t>rhan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fwyaf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o'r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darluniau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eraill</a:t>
            </a:r>
            <a:r>
              <a:rPr lang="en-GB" sz="1400" dirty="0">
                <a:latin typeface="Calibri Light"/>
                <a:cs typeface="Calibri Light"/>
              </a:rPr>
              <a:t>, </a:t>
            </a:r>
            <a:r>
              <a:rPr lang="en-GB" sz="1400" err="1">
                <a:latin typeface="Calibri Light"/>
                <a:cs typeface="Calibri Light"/>
              </a:rPr>
              <a:t>ar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wahân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i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nifer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fach</a:t>
            </a:r>
            <a:r>
              <a:rPr lang="en-GB" sz="1400" dirty="0">
                <a:latin typeface="Calibri Light"/>
                <a:cs typeface="Calibri Light"/>
              </a:rPr>
              <a:t>, </a:t>
            </a:r>
            <a:r>
              <a:rPr lang="en-GB" sz="1400" err="1">
                <a:latin typeface="Calibri Light"/>
                <a:cs typeface="Calibri Light"/>
              </a:rPr>
              <a:t>yn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bortreadau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stiwdio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yn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bennaf</a:t>
            </a:r>
            <a:r>
              <a:rPr lang="en-GB" sz="1400" dirty="0">
                <a:latin typeface="Calibri Light"/>
                <a:cs typeface="Calibri Light"/>
              </a:rPr>
              <a:t>, ac er </a:t>
            </a:r>
            <a:r>
              <a:rPr lang="en-GB" sz="1400" err="1">
                <a:latin typeface="Calibri Light"/>
                <a:cs typeface="Calibri Light"/>
              </a:rPr>
              <a:t>eu</a:t>
            </a:r>
            <a:r>
              <a:rPr lang="en-GB" sz="1400" dirty="0">
                <a:latin typeface="Calibri Light"/>
                <a:cs typeface="Calibri Light"/>
              </a:rPr>
              <a:t> bod </a:t>
            </a:r>
            <a:r>
              <a:rPr lang="en-GB" sz="1400" err="1">
                <a:latin typeface="Calibri Light"/>
                <a:cs typeface="Calibri Light"/>
              </a:rPr>
              <a:t>yn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ddiddorol</a:t>
            </a:r>
            <a:r>
              <a:rPr lang="en-GB" sz="1400" dirty="0">
                <a:latin typeface="Calibri Light"/>
                <a:cs typeface="Calibri Light"/>
              </a:rPr>
              <a:t> ac </a:t>
            </a:r>
            <a:r>
              <a:rPr lang="en-GB" sz="1400" err="1">
                <a:latin typeface="Calibri Light"/>
                <a:cs typeface="Calibri Light"/>
              </a:rPr>
              <a:t>yn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rhyfeddol</a:t>
            </a:r>
            <a:r>
              <a:rPr lang="en-GB" sz="1400" dirty="0">
                <a:latin typeface="Calibri Light"/>
                <a:cs typeface="Calibri Light"/>
              </a:rPr>
              <a:t>, </a:t>
            </a:r>
            <a:r>
              <a:rPr lang="en-GB" sz="1400" err="1">
                <a:latin typeface="Calibri Light"/>
                <a:cs typeface="Calibri Light"/>
              </a:rPr>
              <a:t>maent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yn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portreadu’r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delfrydol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yn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hytrach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na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dangos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sut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oedd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pethau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mewn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bywyd</a:t>
            </a:r>
            <a:r>
              <a:rPr lang="en-GB" sz="1400" dirty="0">
                <a:latin typeface="Calibri Light"/>
                <a:cs typeface="Calibri Light"/>
              </a:rPr>
              <a:t> go </a:t>
            </a:r>
            <a:r>
              <a:rPr lang="en-GB" sz="1400" err="1">
                <a:latin typeface="Calibri Light"/>
                <a:cs typeface="Calibri Light"/>
              </a:rPr>
              <a:t>iawn</a:t>
            </a:r>
            <a:r>
              <a:rPr lang="en-GB" sz="1400" dirty="0">
                <a:latin typeface="Calibri Light"/>
                <a:cs typeface="Calibri Light"/>
              </a:rPr>
              <a:t>. </a:t>
            </a:r>
            <a:r>
              <a:rPr lang="en-GB" sz="1400" err="1">
                <a:latin typeface="Calibri Light"/>
                <a:cs typeface="Calibri Light"/>
              </a:rPr>
              <a:t>Fodd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bynnag</a:t>
            </a:r>
            <a:r>
              <a:rPr lang="en-GB" sz="1400" dirty="0">
                <a:latin typeface="Calibri Light"/>
                <a:cs typeface="Calibri Light"/>
              </a:rPr>
              <a:t>, </a:t>
            </a:r>
            <a:r>
              <a:rPr lang="en-GB" sz="1400" err="1">
                <a:latin typeface="Calibri Light"/>
                <a:cs typeface="Calibri Light"/>
              </a:rPr>
              <a:t>mae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hwn</a:t>
            </a:r>
            <a:r>
              <a:rPr lang="en-GB" sz="1400" dirty="0">
                <a:latin typeface="Calibri Light"/>
                <a:cs typeface="Calibri Light"/>
              </a:rPr>
              <a:t> a </a:t>
            </a:r>
            <a:r>
              <a:rPr lang="en-GB" sz="1400" err="1">
                <a:latin typeface="Calibri Light"/>
                <a:cs typeface="Calibri Light"/>
              </a:rPr>
              <a:t>dynnwyd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ar</a:t>
            </a:r>
            <a:r>
              <a:rPr lang="en-GB" sz="1400" dirty="0">
                <a:latin typeface="Calibri Light"/>
                <a:cs typeface="Calibri Light"/>
              </a:rPr>
              <a:t> long, </a:t>
            </a:r>
            <a:r>
              <a:rPr lang="en-GB" sz="1400" err="1">
                <a:latin typeface="Calibri Light"/>
                <a:cs typeface="Calibri Light"/>
              </a:rPr>
              <a:t>yn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rhoi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gwir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flas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ar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fywyd</a:t>
            </a:r>
            <a:r>
              <a:rPr lang="en-GB" sz="1400" dirty="0">
                <a:latin typeface="Calibri Light"/>
                <a:cs typeface="Calibri Light"/>
              </a:rPr>
              <a:t> go </a:t>
            </a:r>
            <a:r>
              <a:rPr lang="en-GB" sz="1400" err="1">
                <a:latin typeface="Calibri Light"/>
                <a:cs typeface="Calibri Light"/>
              </a:rPr>
              <a:t>iawn</a:t>
            </a:r>
            <a:r>
              <a:rPr lang="en-GB" sz="1400" dirty="0">
                <a:latin typeface="Calibri Light"/>
                <a:cs typeface="Calibri Light"/>
              </a:rPr>
              <a:t>, </a:t>
            </a:r>
            <a:r>
              <a:rPr lang="en-GB" sz="1400" err="1">
                <a:latin typeface="Calibri Light"/>
                <a:cs typeface="Calibri Light"/>
              </a:rPr>
              <a:t>yn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cynnwys</a:t>
            </a:r>
            <a:r>
              <a:rPr lang="en-GB" sz="1400" dirty="0">
                <a:latin typeface="Calibri Light"/>
                <a:cs typeface="Calibri Light"/>
              </a:rPr>
              <a:t> dec y </a:t>
            </a:r>
            <a:r>
              <a:rPr lang="en-GB" sz="1400" err="1">
                <a:latin typeface="Calibri Light"/>
                <a:cs typeface="Calibri Light"/>
              </a:rPr>
              <a:t>llong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ei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hun</a:t>
            </a:r>
            <a:r>
              <a:rPr lang="en-GB" sz="1400" dirty="0">
                <a:latin typeface="Calibri Light"/>
                <a:cs typeface="Calibri Light"/>
              </a:rPr>
              <a:t>, </a:t>
            </a:r>
            <a:r>
              <a:rPr lang="en-GB" sz="1400" err="1">
                <a:latin typeface="Calibri Light"/>
                <a:cs typeface="Calibri Light"/>
              </a:rPr>
              <a:t>yr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arfordir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yn</a:t>
            </a:r>
            <a:r>
              <a:rPr lang="en-GB" sz="1400" dirty="0">
                <a:latin typeface="Calibri Light"/>
                <a:cs typeface="Calibri Light"/>
              </a:rPr>
              <a:t> y </a:t>
            </a:r>
            <a:r>
              <a:rPr lang="en-GB" sz="1400" err="1">
                <a:latin typeface="Calibri Light"/>
                <a:cs typeface="Calibri Light"/>
              </a:rPr>
              <a:t>cefndir</a:t>
            </a:r>
            <a:r>
              <a:rPr lang="en-GB" sz="1400" dirty="0">
                <a:latin typeface="Calibri Light"/>
                <a:cs typeface="Calibri Light"/>
              </a:rPr>
              <a:t>, </a:t>
            </a:r>
            <a:r>
              <a:rPr lang="en-GB" sz="1400" err="1">
                <a:latin typeface="Calibri Light"/>
                <a:cs typeface="Calibri Light"/>
              </a:rPr>
              <a:t>a'r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dillad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gwaith</a:t>
            </a:r>
            <a:r>
              <a:rPr lang="en-GB" sz="1400" dirty="0">
                <a:latin typeface="Calibri Light"/>
                <a:cs typeface="Calibri Light"/>
              </a:rPr>
              <a:t> a </a:t>
            </a:r>
            <a:r>
              <a:rPr lang="en-GB" sz="1400" err="1">
                <a:latin typeface="Calibri Light"/>
                <a:cs typeface="Calibri Light"/>
              </a:rPr>
              <a:t>wisgwyd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gan</a:t>
            </a:r>
            <a:r>
              <a:rPr lang="en-GB" sz="1400" dirty="0">
                <a:latin typeface="Calibri Light"/>
                <a:cs typeface="Calibri Light"/>
              </a:rPr>
              <a:t> y </a:t>
            </a:r>
            <a:r>
              <a:rPr lang="en-GB" sz="1400" err="1">
                <a:latin typeface="Calibri Light"/>
                <a:cs typeface="Calibri Light"/>
              </a:rPr>
              <a:t>rhai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yn</a:t>
            </a:r>
            <a:r>
              <a:rPr lang="en-GB" sz="1400" dirty="0">
                <a:latin typeface="Calibri Light"/>
                <a:cs typeface="Calibri Light"/>
              </a:rPr>
              <a:t> y </a:t>
            </a:r>
            <a:r>
              <a:rPr lang="en-GB" sz="1400" err="1">
                <a:latin typeface="Calibri Light"/>
                <a:cs typeface="Calibri Light"/>
              </a:rPr>
              <a:t>llun</a:t>
            </a:r>
            <a:r>
              <a:rPr lang="en-GB" sz="1400" dirty="0">
                <a:latin typeface="Calibri Light"/>
                <a:cs typeface="Calibri Light"/>
              </a:rPr>
              <a:t>. </a:t>
            </a:r>
            <a:r>
              <a:rPr lang="en-GB" sz="1400" err="1">
                <a:latin typeface="Calibri Light"/>
                <a:cs typeface="Calibri Light"/>
              </a:rPr>
              <a:t>Mae'n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anodd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gweld</a:t>
            </a:r>
            <a:r>
              <a:rPr lang="en-GB" sz="1400" dirty="0">
                <a:latin typeface="Calibri Light"/>
                <a:cs typeface="Calibri Light"/>
              </a:rPr>
              <a:t> pa </a:t>
            </a:r>
            <a:r>
              <a:rPr lang="en-GB" sz="1400" err="1">
                <a:latin typeface="Calibri Light"/>
                <a:cs typeface="Calibri Light"/>
              </a:rPr>
              <a:t>fath</a:t>
            </a:r>
            <a:r>
              <a:rPr lang="en-GB" sz="1400" dirty="0">
                <a:latin typeface="Calibri Light"/>
                <a:cs typeface="Calibri Light"/>
              </a:rPr>
              <a:t> o long </a:t>
            </a:r>
            <a:r>
              <a:rPr lang="en-GB" sz="1400" err="1">
                <a:latin typeface="Calibri Light"/>
                <a:cs typeface="Calibri Light"/>
              </a:rPr>
              <a:t>ydyw</a:t>
            </a:r>
            <a:r>
              <a:rPr lang="en-GB" sz="1400" dirty="0">
                <a:latin typeface="Calibri Light"/>
                <a:cs typeface="Calibri Light"/>
              </a:rPr>
              <a:t>, </a:t>
            </a:r>
            <a:r>
              <a:rPr lang="en-GB" sz="1400" err="1">
                <a:latin typeface="Calibri Light"/>
                <a:cs typeface="Calibri Light"/>
              </a:rPr>
              <a:t>ond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tybiaf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mai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llong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fasnach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yw</a:t>
            </a:r>
            <a:r>
              <a:rPr lang="en-GB" sz="1400" dirty="0">
                <a:latin typeface="Calibri Light"/>
                <a:cs typeface="Calibri Light"/>
              </a:rPr>
              <a:t> hi. </a:t>
            </a:r>
            <a:r>
              <a:rPr lang="en-GB" sz="1400" err="1">
                <a:latin typeface="Calibri Light"/>
                <a:cs typeface="Calibri Light"/>
              </a:rPr>
              <a:t>Roedd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hyn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wrth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gwrs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yn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ennyn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mwy</a:t>
            </a:r>
            <a:r>
              <a:rPr lang="en-GB" sz="1400" dirty="0">
                <a:latin typeface="Calibri Light"/>
                <a:cs typeface="Calibri Light"/>
              </a:rPr>
              <a:t> o </a:t>
            </a:r>
            <a:r>
              <a:rPr lang="en-GB" sz="1400" err="1">
                <a:latin typeface="Calibri Light"/>
                <a:cs typeface="Calibri Light"/>
              </a:rPr>
              <a:t>ddiddordeb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ynof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i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gan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fod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fy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hynafiaid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yn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gweithio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ar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longau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masnach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allan</a:t>
            </a:r>
            <a:r>
              <a:rPr lang="en-GB" sz="1400" dirty="0">
                <a:latin typeface="Calibri Light"/>
                <a:cs typeface="Calibri Light"/>
              </a:rPr>
              <a:t> o </a:t>
            </a:r>
            <a:r>
              <a:rPr lang="en-GB" sz="1400" err="1">
                <a:latin typeface="Calibri Light"/>
                <a:cs typeface="Calibri Light"/>
              </a:rPr>
              <a:t>Ddociau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Caerdydd</a:t>
            </a:r>
            <a:r>
              <a:rPr lang="en-GB" sz="1400" dirty="0">
                <a:latin typeface="Calibri Light"/>
                <a:cs typeface="Calibri Light"/>
              </a:rPr>
              <a:t>, a </a:t>
            </a:r>
            <a:r>
              <a:rPr lang="en-GB" sz="1400" err="1">
                <a:latin typeface="Calibri Light"/>
                <a:cs typeface="Calibri Light"/>
              </a:rPr>
              <a:t>hynny</a:t>
            </a:r>
            <a:r>
              <a:rPr lang="en-GB" sz="1400" dirty="0">
                <a:latin typeface="Calibri Light"/>
                <a:cs typeface="Calibri Light"/>
              </a:rPr>
              <a:t> o </a:t>
            </a:r>
            <a:r>
              <a:rPr lang="en-GB" sz="1400" err="1">
                <a:latin typeface="Calibri Light"/>
                <a:cs typeface="Calibri Light"/>
              </a:rPr>
              <a:t>ddiwedd</a:t>
            </a:r>
            <a:r>
              <a:rPr lang="en-GB" sz="1400" dirty="0">
                <a:latin typeface="Calibri Light"/>
                <a:cs typeface="Calibri Light"/>
              </a:rPr>
              <a:t> 19eg </a:t>
            </a:r>
            <a:r>
              <a:rPr lang="en-GB" sz="1400" err="1">
                <a:latin typeface="Calibri Light"/>
                <a:cs typeface="Calibri Light"/>
              </a:rPr>
              <a:t>Ganrif</a:t>
            </a:r>
            <a:r>
              <a:rPr lang="en-GB" sz="1400" dirty="0">
                <a:latin typeface="Calibri Light"/>
                <a:cs typeface="Calibri Light"/>
              </a:rPr>
              <a:t> tan </a:t>
            </a:r>
            <a:r>
              <a:rPr lang="en-GB" sz="1400" err="1">
                <a:latin typeface="Calibri Light"/>
                <a:cs typeface="Calibri Light"/>
              </a:rPr>
              <a:t>ddechrau’r</a:t>
            </a:r>
            <a:r>
              <a:rPr lang="en-GB" sz="1400" dirty="0">
                <a:latin typeface="Calibri Light"/>
                <a:cs typeface="Calibri Light"/>
              </a:rPr>
              <a:t> 20fed </a:t>
            </a:r>
            <a:r>
              <a:rPr lang="en-GB" sz="1400" err="1">
                <a:latin typeface="Calibri Light"/>
                <a:cs typeface="Calibri Light"/>
              </a:rPr>
              <a:t>Ganrif</a:t>
            </a:r>
            <a:r>
              <a:rPr lang="en-GB" sz="1400" dirty="0">
                <a:latin typeface="Calibri Light"/>
                <a:cs typeface="Calibri Light"/>
              </a:rPr>
              <a:t>. Mae </a:t>
            </a:r>
            <a:r>
              <a:rPr lang="en-GB" sz="1400" err="1">
                <a:latin typeface="Calibri Light"/>
                <a:cs typeface="Calibri Light"/>
              </a:rPr>
              <a:t>hyn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yn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cyfateb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â’r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cyfnod</a:t>
            </a:r>
            <a:r>
              <a:rPr lang="en-GB" sz="1400" dirty="0">
                <a:latin typeface="Calibri Light"/>
                <a:cs typeface="Calibri Light"/>
              </a:rPr>
              <a:t> y </a:t>
            </a:r>
            <a:r>
              <a:rPr lang="en-GB" sz="1400" err="1">
                <a:latin typeface="Calibri Light"/>
                <a:cs typeface="Calibri Light"/>
              </a:rPr>
              <a:t>tynnwyd</a:t>
            </a:r>
            <a:r>
              <a:rPr lang="en-GB" sz="1400" dirty="0">
                <a:latin typeface="Calibri Light"/>
                <a:cs typeface="Calibri Light"/>
              </a:rPr>
              <a:t> y </a:t>
            </a:r>
            <a:r>
              <a:rPr lang="en-GB" sz="1400" err="1">
                <a:latin typeface="Calibri Light"/>
                <a:cs typeface="Calibri Light"/>
              </a:rPr>
              <a:t>llun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hwn</a:t>
            </a:r>
            <a:r>
              <a:rPr lang="en-GB" sz="1400" dirty="0">
                <a:latin typeface="Calibri Light"/>
                <a:cs typeface="Calibri Light"/>
              </a:rPr>
              <a:t>. </a:t>
            </a:r>
          </a:p>
          <a:p>
            <a:endParaRPr lang="en-GB" sz="1400" dirty="0">
              <a:latin typeface="Calibri Light"/>
              <a:cs typeface="Calibri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4DD35D-5418-4484-B7F7-E89603B4B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949" y="1803210"/>
            <a:ext cx="1437901" cy="1145193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9EF7064-D8D6-467B-8F7E-F6F54BBEEF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14006" y="1804277"/>
            <a:ext cx="6172200" cy="378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51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4C930-BF2A-48B3-97C0-2EDBBEAFF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06" y="-248197"/>
            <a:ext cx="7998534" cy="2354443"/>
          </a:xfrm>
        </p:spPr>
        <p:txBody>
          <a:bodyPr>
            <a:normAutofit/>
          </a:bodyPr>
          <a:lstStyle/>
          <a:p>
            <a:r>
              <a:rPr lang="en-GB" sz="2200" err="1">
                <a:solidFill>
                  <a:srgbClr val="FF0000"/>
                </a:solidFill>
              </a:rPr>
              <a:t>Casgliadau</a:t>
            </a:r>
            <a:r>
              <a:rPr lang="en-GB" sz="2200" dirty="0">
                <a:solidFill>
                  <a:srgbClr val="FF0000"/>
                </a:solidFill>
              </a:rPr>
              <a:t> </a:t>
            </a:r>
            <a:r>
              <a:rPr lang="en-GB" sz="2200" err="1">
                <a:solidFill>
                  <a:srgbClr val="FF0000"/>
                </a:solidFill>
              </a:rPr>
              <a:t>Arbennig</a:t>
            </a:r>
            <a:r>
              <a:rPr lang="en-GB" sz="2200" dirty="0">
                <a:solidFill>
                  <a:srgbClr val="FF0000"/>
                </a:solidFill>
              </a:rPr>
              <a:t> ac </a:t>
            </a:r>
            <a:r>
              <a:rPr lang="en-GB" sz="2200" err="1">
                <a:solidFill>
                  <a:srgbClr val="FF0000"/>
                </a:solidFill>
              </a:rPr>
              <a:t>Archifau</a:t>
            </a:r>
            <a:r>
              <a:rPr lang="en-GB" sz="2200" dirty="0">
                <a:solidFill>
                  <a:srgbClr val="FF0000"/>
                </a:solidFill>
              </a:rPr>
              <a:t> </a:t>
            </a:r>
            <a:r>
              <a:rPr lang="en-GB" sz="2200" err="1">
                <a:solidFill>
                  <a:srgbClr val="FF0000"/>
                </a:solidFill>
              </a:rPr>
              <a:t>Prifysgol</a:t>
            </a:r>
            <a:r>
              <a:rPr lang="en-GB" sz="2200" dirty="0">
                <a:solidFill>
                  <a:srgbClr val="FF0000"/>
                </a:solidFill>
              </a:rPr>
              <a:t> </a:t>
            </a:r>
            <a:r>
              <a:rPr lang="en-GB" sz="2200" err="1">
                <a:solidFill>
                  <a:srgbClr val="FF0000"/>
                </a:solidFill>
              </a:rPr>
              <a:t>Caerdydd</a:t>
            </a:r>
            <a:r>
              <a:rPr lang="en-GB" sz="2200" dirty="0">
                <a:solidFill>
                  <a:srgbClr val="FF0000"/>
                </a:solidFill>
              </a:rPr>
              <a:t> </a:t>
            </a:r>
            <a:br>
              <a:rPr lang="en-GB" sz="2200" dirty="0">
                <a:solidFill>
                  <a:srgbClr val="FF0000"/>
                </a:solidFill>
                <a:cs typeface="Calibri Light"/>
              </a:rPr>
            </a:br>
            <a:br>
              <a:rPr lang="en-US" dirty="0"/>
            </a:br>
            <a:r>
              <a:rPr lang="en-GB" sz="2000" err="1">
                <a:solidFill>
                  <a:srgbClr val="FF0000"/>
                </a:solidFill>
              </a:rPr>
              <a:t>Dyddiaduron</a:t>
            </a:r>
            <a:r>
              <a:rPr lang="en-GB" sz="2000" dirty="0">
                <a:solidFill>
                  <a:srgbClr val="FF0000"/>
                </a:solidFill>
              </a:rPr>
              <a:t> Priscilla Scott-Ellis </a:t>
            </a:r>
            <a:br>
              <a:rPr lang="en-GB" sz="2000" dirty="0">
                <a:solidFill>
                  <a:srgbClr val="FF0000"/>
                </a:solidFill>
              </a:rPr>
            </a:br>
            <a:r>
              <a:rPr lang="en-GB" sz="1600" dirty="0">
                <a:solidFill>
                  <a:srgbClr val="FF0000"/>
                </a:solidFill>
              </a:rPr>
              <a:t>[</a:t>
            </a:r>
            <a:r>
              <a:rPr lang="en-GB" sz="1600" err="1">
                <a:solidFill>
                  <a:srgbClr val="FF0000"/>
                </a:solidFill>
              </a:rPr>
              <a:t>Dyddiadur</a:t>
            </a:r>
            <a:r>
              <a:rPr lang="en-GB" sz="1600" dirty="0">
                <a:solidFill>
                  <a:srgbClr val="FF0000"/>
                </a:solidFill>
              </a:rPr>
              <a:t> 19 Awst 1938 – 14 </a:t>
            </a:r>
            <a:r>
              <a:rPr lang="en-GB" sz="1600" err="1">
                <a:solidFill>
                  <a:srgbClr val="FF0000"/>
                </a:solidFill>
              </a:rPr>
              <a:t>Ionawr</a:t>
            </a:r>
            <a:r>
              <a:rPr lang="en-GB" sz="1600" dirty="0">
                <a:solidFill>
                  <a:srgbClr val="FF0000"/>
                </a:solidFill>
              </a:rPr>
              <a:t> 1939] </a:t>
            </a:r>
            <a:endParaRPr lang="en-GB" sz="1600">
              <a:solidFill>
                <a:srgbClr val="FF0000"/>
              </a:solidFill>
              <a:cs typeface="Calibri Light"/>
            </a:endParaRPr>
          </a:p>
          <a:p>
            <a:endParaRPr lang="en-GB" sz="1600" dirty="0">
              <a:cs typeface="Calibri Ligh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A1E8F7-6B2D-4814-809C-B5BFC3C4F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1206" y="2055167"/>
            <a:ext cx="4814034" cy="434563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400" b="1" dirty="0">
                <a:latin typeface="Calibri Light"/>
                <a:cs typeface="Calibri Light"/>
              </a:rPr>
              <a:t>Bianca, De Cymru</a:t>
            </a:r>
          </a:p>
          <a:p>
            <a:r>
              <a:rPr lang="en-GB" sz="1400" err="1">
                <a:latin typeface="Calibri Light"/>
                <a:cs typeface="Calibri Light"/>
              </a:rPr>
              <a:t>Roedd</a:t>
            </a:r>
            <a:r>
              <a:rPr lang="en-GB" sz="1400" dirty="0">
                <a:latin typeface="Calibri Light"/>
                <a:cs typeface="Calibri Light"/>
              </a:rPr>
              <a:t> Priscilla, merch </a:t>
            </a:r>
            <a:r>
              <a:rPr lang="en-GB" sz="1400" err="1">
                <a:latin typeface="Calibri Light"/>
                <a:cs typeface="Calibri Light"/>
              </a:rPr>
              <a:t>yr</a:t>
            </a:r>
            <a:r>
              <a:rPr lang="en-GB" sz="1400" dirty="0">
                <a:latin typeface="Calibri Light"/>
                <a:cs typeface="Calibri Light"/>
              </a:rPr>
              <a:t> 8fed </a:t>
            </a:r>
            <a:r>
              <a:rPr lang="en-GB" sz="1400" err="1">
                <a:latin typeface="Calibri Light"/>
                <a:cs typeface="Calibri Light"/>
              </a:rPr>
              <a:t>Barwn</a:t>
            </a:r>
            <a:r>
              <a:rPr lang="en-GB" sz="1400" dirty="0">
                <a:latin typeface="Calibri Light"/>
                <a:cs typeface="Calibri Light"/>
              </a:rPr>
              <a:t> Howard de Waldon, </a:t>
            </a:r>
            <a:r>
              <a:rPr lang="en-GB" sz="1400" err="1">
                <a:latin typeface="Calibri Light"/>
                <a:cs typeface="Calibri Light"/>
              </a:rPr>
              <a:t>yn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byw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bywyd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swynol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iawn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rhwng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cartref</a:t>
            </a:r>
            <a:r>
              <a:rPr lang="en-GB" sz="1400" dirty="0">
                <a:latin typeface="Calibri Light"/>
                <a:cs typeface="Calibri Light"/>
              </a:rPr>
              <a:t> y </a:t>
            </a:r>
            <a:r>
              <a:rPr lang="en-GB" sz="1400" err="1">
                <a:latin typeface="Calibri Light"/>
                <a:cs typeface="Calibri Light"/>
              </a:rPr>
              <a:t>teulu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mewn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cymdeithas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ffasiynol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yn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Llundain</a:t>
            </a:r>
            <a:r>
              <a:rPr lang="en-GB" sz="1400" dirty="0">
                <a:latin typeface="Calibri Light"/>
                <a:cs typeface="Calibri Light"/>
              </a:rPr>
              <a:t> a </a:t>
            </a:r>
            <a:r>
              <a:rPr lang="en-GB" sz="1400" err="1">
                <a:latin typeface="Calibri Light"/>
                <a:cs typeface="Calibri Light"/>
              </a:rPr>
              <a:t>Chastell</a:t>
            </a:r>
            <a:r>
              <a:rPr lang="en-GB" sz="1400" dirty="0">
                <a:latin typeface="Calibri Light"/>
                <a:cs typeface="Calibri Light"/>
              </a:rPr>
              <a:t> Y Waun </a:t>
            </a:r>
            <a:r>
              <a:rPr lang="en-GB" sz="1400" err="1">
                <a:latin typeface="Calibri Light"/>
                <a:cs typeface="Calibri Light"/>
              </a:rPr>
              <a:t>yng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nghefn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gwlad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gogledd</a:t>
            </a:r>
            <a:r>
              <a:rPr lang="en-GB" sz="1400" dirty="0">
                <a:latin typeface="Calibri Light"/>
                <a:cs typeface="Calibri Light"/>
              </a:rPr>
              <a:t> Cymru. Mae </a:t>
            </a:r>
            <a:r>
              <a:rPr lang="en-GB" sz="1400" err="1">
                <a:latin typeface="Calibri Light"/>
                <a:cs typeface="Calibri Light"/>
              </a:rPr>
              <a:t>ei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dyddiaduron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cynharach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yn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adlewyrchu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safonau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arferol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ei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hamser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a’i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thras</a:t>
            </a:r>
            <a:r>
              <a:rPr lang="en-GB" sz="1400" dirty="0">
                <a:latin typeface="Calibri Light"/>
                <a:cs typeface="Calibri Light"/>
              </a:rPr>
              <a:t>. </a:t>
            </a:r>
            <a:r>
              <a:rPr lang="en-GB" sz="1400" err="1">
                <a:latin typeface="Calibri Light"/>
                <a:cs typeface="Calibri Light"/>
              </a:rPr>
              <a:t>Roedd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ganddi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gylch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enfawr</a:t>
            </a:r>
            <a:r>
              <a:rPr lang="en-GB" sz="1400" dirty="0">
                <a:latin typeface="Calibri Light"/>
                <a:cs typeface="Calibri Light"/>
              </a:rPr>
              <a:t> o </a:t>
            </a:r>
            <a:r>
              <a:rPr lang="en-GB" sz="1400" err="1">
                <a:latin typeface="Calibri Light"/>
                <a:cs typeface="Calibri Light"/>
              </a:rPr>
              <a:t>ffrindiau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gwrywaidd</a:t>
            </a:r>
            <a:r>
              <a:rPr lang="en-GB" sz="1400" dirty="0">
                <a:latin typeface="Calibri Light"/>
                <a:cs typeface="Calibri Light"/>
              </a:rPr>
              <a:t> a </a:t>
            </a:r>
            <a:r>
              <a:rPr lang="en-GB" sz="1400" err="1">
                <a:latin typeface="Calibri Light"/>
                <a:cs typeface="Calibri Light"/>
              </a:rPr>
              <a:t>benywaidd</a:t>
            </a:r>
            <a:r>
              <a:rPr lang="en-GB" sz="1400" dirty="0">
                <a:latin typeface="Calibri Light"/>
                <a:cs typeface="Calibri Light"/>
              </a:rPr>
              <a:t> ac er </a:t>
            </a:r>
            <a:r>
              <a:rPr lang="en-GB" sz="1400" err="1">
                <a:latin typeface="Calibri Light"/>
                <a:cs typeface="Calibri Light"/>
              </a:rPr>
              <a:t>ei</a:t>
            </a:r>
            <a:r>
              <a:rPr lang="en-GB" sz="1400" dirty="0">
                <a:latin typeface="Calibri Light"/>
                <a:cs typeface="Calibri Light"/>
              </a:rPr>
              <a:t> bod </a:t>
            </a:r>
            <a:r>
              <a:rPr lang="en-GB" sz="1400" err="1">
                <a:latin typeface="Calibri Light"/>
                <a:cs typeface="Calibri Light"/>
              </a:rPr>
              <a:t>yn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ysgrifennu</a:t>
            </a:r>
            <a:r>
              <a:rPr lang="en-GB" sz="1400" dirty="0">
                <a:latin typeface="Calibri Light"/>
                <a:cs typeface="Calibri Light"/>
              </a:rPr>
              <a:t> am “</a:t>
            </a:r>
            <a:r>
              <a:rPr lang="en-GB" sz="1400" err="1">
                <a:latin typeface="Calibri Light"/>
                <a:cs typeface="Calibri Light"/>
              </a:rPr>
              <a:t>weithio</a:t>
            </a:r>
            <a:r>
              <a:rPr lang="en-GB" sz="1400" dirty="0">
                <a:latin typeface="Calibri Light"/>
                <a:cs typeface="Calibri Light"/>
              </a:rPr>
              <a:t>” </a:t>
            </a:r>
            <a:r>
              <a:rPr lang="en-GB" sz="1400" err="1">
                <a:latin typeface="Calibri Light"/>
                <a:cs typeface="Calibri Light"/>
              </a:rPr>
              <a:t>nid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oedd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yn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glir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lle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yn</a:t>
            </a:r>
            <a:r>
              <a:rPr lang="en-GB" sz="1400" dirty="0">
                <a:latin typeface="Calibri Light"/>
                <a:cs typeface="Calibri Light"/>
              </a:rPr>
              <a:t> union </a:t>
            </a:r>
            <a:r>
              <a:rPr lang="en-GB" sz="1400" err="1">
                <a:latin typeface="Calibri Light"/>
                <a:cs typeface="Calibri Light"/>
              </a:rPr>
              <a:t>oedd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hyn</a:t>
            </a:r>
            <a:r>
              <a:rPr lang="en-GB" sz="1400" dirty="0">
                <a:latin typeface="Calibri Light"/>
                <a:cs typeface="Calibri Light"/>
              </a:rPr>
              <a:t> neu </a:t>
            </a:r>
            <a:r>
              <a:rPr lang="en-GB" sz="1400" err="1">
                <a:latin typeface="Calibri Light"/>
                <a:cs typeface="Calibri Light"/>
              </a:rPr>
              <a:t>hyd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yn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oed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pryd</a:t>
            </a:r>
            <a:r>
              <a:rPr lang="en-GB" sz="1400" dirty="0">
                <a:latin typeface="Calibri Light"/>
                <a:cs typeface="Calibri Light"/>
              </a:rPr>
              <a:t> y </a:t>
            </a:r>
            <a:r>
              <a:rPr lang="en-GB" sz="1400" err="1">
                <a:latin typeface="Calibri Light"/>
                <a:cs typeface="Calibri Light"/>
              </a:rPr>
              <a:t>dewisai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droi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i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fyny</a:t>
            </a:r>
            <a:r>
              <a:rPr lang="en-GB" sz="1400" dirty="0">
                <a:latin typeface="Calibri Light"/>
                <a:cs typeface="Calibri Light"/>
              </a:rPr>
              <a:t>. </a:t>
            </a:r>
            <a:endParaRPr lang="en-GB" sz="1400" dirty="0">
              <a:cs typeface="Calibri"/>
            </a:endParaRPr>
          </a:p>
          <a:p>
            <a:r>
              <a:rPr lang="en-GB" sz="1400" err="1">
                <a:latin typeface="Calibri Light"/>
                <a:cs typeface="Calibri Light"/>
              </a:rPr>
              <a:t>Serch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hynny</a:t>
            </a:r>
            <a:r>
              <a:rPr lang="en-GB" sz="1400" dirty="0">
                <a:latin typeface="Calibri Light"/>
                <a:cs typeface="Calibri Light"/>
              </a:rPr>
              <a:t>, </a:t>
            </a:r>
            <a:r>
              <a:rPr lang="en-GB" sz="1400" err="1">
                <a:latin typeface="Calibri Light"/>
                <a:cs typeface="Calibri Light"/>
              </a:rPr>
              <a:t>cyflawnodd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uchelgais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i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helpu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yn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Rhyfel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Cartref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Sbaen</a:t>
            </a:r>
            <a:r>
              <a:rPr lang="en-GB" sz="1400" dirty="0">
                <a:latin typeface="Calibri Light"/>
                <a:cs typeface="Calibri Light"/>
              </a:rPr>
              <a:t>. </a:t>
            </a:r>
            <a:r>
              <a:rPr lang="en-GB" sz="1400" err="1">
                <a:latin typeface="Calibri Light"/>
                <a:cs typeface="Calibri Light"/>
              </a:rPr>
              <a:t>Mae'r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dyddiadur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hwn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yn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llawn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disgrifiadau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o'i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salwch</a:t>
            </a:r>
            <a:r>
              <a:rPr lang="en-GB" sz="1400" dirty="0">
                <a:latin typeface="Calibri Light"/>
                <a:cs typeface="Calibri Light"/>
              </a:rPr>
              <a:t>, </a:t>
            </a:r>
            <a:r>
              <a:rPr lang="en-GB" sz="1400" err="1">
                <a:latin typeface="Calibri Light"/>
                <a:cs typeface="Calibri Light"/>
              </a:rPr>
              <a:t>corfforol</a:t>
            </a:r>
            <a:r>
              <a:rPr lang="en-GB" sz="1400" dirty="0">
                <a:latin typeface="Calibri Light"/>
                <a:cs typeface="Calibri Light"/>
              </a:rPr>
              <a:t> a </a:t>
            </a:r>
            <a:r>
              <a:rPr lang="en-GB" sz="1400" err="1">
                <a:latin typeface="Calibri Light"/>
                <a:cs typeface="Calibri Light"/>
              </a:rPr>
              <a:t>meddyliol</a:t>
            </a:r>
            <a:r>
              <a:rPr lang="en-GB" sz="1400" dirty="0">
                <a:latin typeface="Calibri Light"/>
                <a:cs typeface="Calibri Light"/>
              </a:rPr>
              <a:t>; </a:t>
            </a:r>
            <a:r>
              <a:rPr lang="en-GB" sz="1400" err="1">
                <a:latin typeface="Calibri Light"/>
                <a:cs typeface="Calibri Light"/>
              </a:rPr>
              <a:t>Syrthiodd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i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mewn</a:t>
            </a:r>
            <a:r>
              <a:rPr lang="en-GB" sz="1400" dirty="0">
                <a:latin typeface="Calibri Light"/>
                <a:cs typeface="Calibri Light"/>
              </a:rPr>
              <a:t> ac </a:t>
            </a:r>
            <a:r>
              <a:rPr lang="en-GB" sz="1400" err="1">
                <a:latin typeface="Calibri Light"/>
                <a:cs typeface="Calibri Light"/>
              </a:rPr>
              <a:t>allan</a:t>
            </a:r>
            <a:r>
              <a:rPr lang="en-GB" sz="1400" dirty="0">
                <a:latin typeface="Calibri Light"/>
                <a:cs typeface="Calibri Light"/>
              </a:rPr>
              <a:t> o </a:t>
            </a:r>
            <a:r>
              <a:rPr lang="en-GB" sz="1400" err="1">
                <a:latin typeface="Calibri Light"/>
                <a:cs typeface="Calibri Light"/>
              </a:rPr>
              <a:t>gariad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gydag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amryw</a:t>
            </a:r>
            <a:r>
              <a:rPr lang="en-GB" sz="1400" dirty="0">
                <a:latin typeface="Calibri Light"/>
                <a:cs typeface="Calibri Light"/>
              </a:rPr>
              <a:t> o </a:t>
            </a:r>
            <a:r>
              <a:rPr lang="en-GB" sz="1400" err="1">
                <a:latin typeface="Calibri Light"/>
                <a:cs typeface="Calibri Light"/>
              </a:rPr>
              <a:t>ddynion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anaddas</a:t>
            </a:r>
            <a:r>
              <a:rPr lang="en-GB" sz="1400" dirty="0">
                <a:latin typeface="Calibri Light"/>
                <a:cs typeface="Calibri Light"/>
              </a:rPr>
              <a:t>. </a:t>
            </a:r>
            <a:r>
              <a:rPr lang="en-GB" sz="1400" err="1">
                <a:latin typeface="Calibri Light"/>
                <a:cs typeface="Calibri Light"/>
              </a:rPr>
              <a:t>Roedd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ei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chydweithwyr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benywaidd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yn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Sbaen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yn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aml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yn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destun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llawer</a:t>
            </a:r>
            <a:r>
              <a:rPr lang="en-GB" sz="1400" dirty="0">
                <a:latin typeface="Calibri Light"/>
                <a:cs typeface="Calibri Light"/>
              </a:rPr>
              <a:t> o </a:t>
            </a:r>
            <a:r>
              <a:rPr lang="en-GB" sz="1400" err="1">
                <a:latin typeface="Calibri Light"/>
                <a:cs typeface="Calibri Light"/>
              </a:rPr>
              <a:t>falais</a:t>
            </a:r>
            <a:r>
              <a:rPr lang="en-GB" sz="1400" dirty="0">
                <a:latin typeface="Calibri Light"/>
                <a:cs typeface="Calibri Light"/>
              </a:rPr>
              <a:t>.  </a:t>
            </a:r>
            <a:r>
              <a:rPr lang="en-GB" sz="1400" err="1">
                <a:latin typeface="Calibri Light"/>
                <a:cs typeface="Calibri Light"/>
              </a:rPr>
              <a:t>Dysgodd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sgiliau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nyrsio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sylfaenol</a:t>
            </a:r>
            <a:r>
              <a:rPr lang="en-GB" sz="1400" dirty="0">
                <a:latin typeface="Calibri Light"/>
                <a:cs typeface="Calibri Light"/>
              </a:rPr>
              <a:t> a </a:t>
            </a:r>
            <a:r>
              <a:rPr lang="en-GB" sz="1400" err="1">
                <a:latin typeface="Calibri Light"/>
                <a:cs typeface="Calibri Light"/>
              </a:rPr>
              <a:t>datblygodd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agwedd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brwdfrydig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iawn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tuag</a:t>
            </a:r>
            <a:r>
              <a:rPr lang="en-GB" sz="1400" dirty="0">
                <a:latin typeface="Calibri Light"/>
                <a:cs typeface="Calibri Light"/>
              </a:rPr>
              <a:t> at </a:t>
            </a:r>
            <a:r>
              <a:rPr lang="en-GB" sz="1400" err="1">
                <a:latin typeface="Calibri Light"/>
                <a:cs typeface="Calibri Light"/>
              </a:rPr>
              <a:t>anafedig</a:t>
            </a:r>
            <a:r>
              <a:rPr lang="en-GB" sz="1400" dirty="0">
                <a:latin typeface="Calibri Light"/>
                <a:cs typeface="Calibri Light"/>
              </a:rPr>
              <a:t> (</a:t>
            </a:r>
            <a:r>
              <a:rPr lang="en-GB" sz="1400" err="1">
                <a:latin typeface="Calibri Light"/>
                <a:cs typeface="Calibri Light"/>
              </a:rPr>
              <a:t>sy’n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ddealladwy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mae’n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debyg</a:t>
            </a:r>
            <a:r>
              <a:rPr lang="en-GB" sz="1400" dirty="0">
                <a:latin typeface="Calibri Light"/>
                <a:cs typeface="Calibri Light"/>
              </a:rPr>
              <a:t>).   </a:t>
            </a:r>
            <a:r>
              <a:rPr lang="en-GB" sz="1400" err="1">
                <a:latin typeface="Calibri Light"/>
                <a:cs typeface="Calibri Light"/>
              </a:rPr>
              <a:t>Rhywsut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fe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wnaeth</a:t>
            </a:r>
            <a:r>
              <a:rPr lang="en-GB" sz="1400" dirty="0">
                <a:latin typeface="Calibri Light"/>
                <a:cs typeface="Calibri Light"/>
              </a:rPr>
              <a:t> hi </a:t>
            </a:r>
            <a:r>
              <a:rPr lang="en-GB" sz="1400" err="1">
                <a:latin typeface="Calibri Light"/>
                <a:cs typeface="Calibri Light"/>
              </a:rPr>
              <a:t>barhau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i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fwyta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allan</a:t>
            </a:r>
            <a:r>
              <a:rPr lang="en-GB" sz="1400" dirty="0">
                <a:latin typeface="Calibri Light"/>
                <a:cs typeface="Calibri Light"/>
              </a:rPr>
              <a:t>, </a:t>
            </a:r>
            <a:r>
              <a:rPr lang="en-GB" sz="1400" err="1">
                <a:latin typeface="Calibri Light"/>
                <a:cs typeface="Calibri Light"/>
              </a:rPr>
              <a:t>ymweld</a:t>
            </a:r>
            <a:r>
              <a:rPr lang="en-GB" sz="1400" dirty="0">
                <a:latin typeface="Calibri Light"/>
                <a:cs typeface="Calibri Light"/>
              </a:rPr>
              <a:t> â </a:t>
            </a:r>
            <a:r>
              <a:rPr lang="en-GB" sz="1400" err="1">
                <a:latin typeface="Calibri Light"/>
                <a:cs typeface="Calibri Light"/>
              </a:rPr>
              <a:t>sinemâu</a:t>
            </a:r>
            <a:r>
              <a:rPr lang="en-GB" sz="1400" dirty="0">
                <a:latin typeface="Calibri Light"/>
                <a:cs typeface="Calibri Light"/>
              </a:rPr>
              <a:t>, </a:t>
            </a:r>
            <a:r>
              <a:rPr lang="en-GB" sz="1400" err="1">
                <a:latin typeface="Calibri Light"/>
                <a:cs typeface="Calibri Light"/>
              </a:rPr>
              <a:t>clybiau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nos</a:t>
            </a:r>
            <a:r>
              <a:rPr lang="en-GB" sz="1400" dirty="0">
                <a:latin typeface="Calibri Light"/>
                <a:cs typeface="Calibri Light"/>
              </a:rPr>
              <a:t> a </a:t>
            </a:r>
            <a:r>
              <a:rPr lang="en-GB" sz="1400" err="1">
                <a:latin typeface="Calibri Light"/>
                <a:cs typeface="Calibri Light"/>
              </a:rPr>
              <a:t>chyngherddau</a:t>
            </a:r>
            <a:r>
              <a:rPr lang="en-GB" sz="1400" dirty="0">
                <a:latin typeface="Calibri Light"/>
                <a:cs typeface="Calibri Light"/>
              </a:rPr>
              <a:t>.  Mae </a:t>
            </a:r>
            <a:r>
              <a:rPr lang="en-GB" sz="1400" err="1">
                <a:latin typeface="Calibri Light"/>
                <a:cs typeface="Calibri Light"/>
              </a:rPr>
              <a:t>yna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lawer</a:t>
            </a:r>
            <a:r>
              <a:rPr lang="en-GB" sz="1400" dirty="0">
                <a:latin typeface="Calibri Light"/>
                <a:cs typeface="Calibri Light"/>
              </a:rPr>
              <a:t> o </a:t>
            </a:r>
            <a:r>
              <a:rPr lang="en-GB" sz="1400" err="1">
                <a:latin typeface="Calibri Light"/>
                <a:cs typeface="Calibri Light"/>
              </a:rPr>
              <a:t>dudalennau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yn</a:t>
            </a:r>
            <a:r>
              <a:rPr lang="en-GB" sz="1400" dirty="0">
                <a:latin typeface="Calibri Light"/>
                <a:cs typeface="Calibri Light"/>
              </a:rPr>
              <a:t> y </a:t>
            </a:r>
            <a:r>
              <a:rPr lang="en-GB" sz="1400" err="1">
                <a:latin typeface="Calibri Light"/>
                <a:cs typeface="Calibri Light"/>
              </a:rPr>
              <a:t>dyddiadur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lle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mae’r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testun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wedi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ei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groesi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allan</a:t>
            </a:r>
            <a:r>
              <a:rPr lang="en-GB" sz="1400" dirty="0">
                <a:latin typeface="Calibri Light"/>
                <a:cs typeface="Calibri Light"/>
              </a:rPr>
              <a:t>, er </a:t>
            </a:r>
            <a:r>
              <a:rPr lang="en-GB" sz="1400" err="1">
                <a:latin typeface="Calibri Light"/>
                <a:cs typeface="Calibri Light"/>
              </a:rPr>
              <a:t>mae</a:t>
            </a:r>
            <a:r>
              <a:rPr lang="en-GB" sz="1400" dirty="0">
                <a:latin typeface="Calibri Light"/>
                <a:cs typeface="Calibri Light"/>
              </a:rPr>
              <a:t> dal </a:t>
            </a:r>
            <a:r>
              <a:rPr lang="en-GB" sz="1400" err="1">
                <a:latin typeface="Calibri Light"/>
                <a:cs typeface="Calibri Light"/>
              </a:rPr>
              <a:t>modd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ei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ddarllen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yn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glir</a:t>
            </a:r>
            <a:r>
              <a:rPr lang="en-GB" sz="1400" dirty="0">
                <a:latin typeface="Calibri Light"/>
                <a:cs typeface="Calibri Light"/>
              </a:rPr>
              <a:t>, ac </a:t>
            </a:r>
            <a:r>
              <a:rPr lang="en-GB" sz="1400" err="1">
                <a:latin typeface="Calibri Light"/>
                <a:cs typeface="Calibri Light"/>
              </a:rPr>
              <a:t>mae’n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ddeunydd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darllen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ddiddorol</a:t>
            </a:r>
            <a:r>
              <a:rPr lang="en-GB" sz="1400" dirty="0">
                <a:latin typeface="Calibri Light"/>
                <a:cs typeface="Calibri Light"/>
              </a:rPr>
              <a:t> </a:t>
            </a:r>
            <a:r>
              <a:rPr lang="en-GB" sz="1400" err="1">
                <a:latin typeface="Calibri Light"/>
                <a:cs typeface="Calibri Light"/>
              </a:rPr>
              <a:t>iawn</a:t>
            </a:r>
            <a:r>
              <a:rPr lang="en-GB" sz="1400" dirty="0">
                <a:latin typeface="Calibri Light"/>
                <a:cs typeface="Calibri Light"/>
              </a:rPr>
              <a:t>. </a:t>
            </a:r>
            <a:endParaRPr lang="en-GB" sz="1400" dirty="0">
              <a:cs typeface="Calibri"/>
            </a:endParaRPr>
          </a:p>
          <a:p>
            <a:endParaRPr lang="en-GB" dirty="0">
              <a:latin typeface="Calibri Light"/>
              <a:cs typeface="Calibri Light"/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341307E-FA5C-4B09-AC93-584342B72E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0776" y="1367254"/>
            <a:ext cx="5979685" cy="353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15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6E8D7-9615-4283-89DA-3C905F1BF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01" y="613507"/>
            <a:ext cx="4333924" cy="1168680"/>
          </a:xfrm>
        </p:spPr>
        <p:txBody>
          <a:bodyPr>
            <a:normAutofit/>
          </a:bodyPr>
          <a:lstStyle/>
          <a:p>
            <a:r>
              <a:rPr lang="en-GB" sz="2000" dirty="0" err="1">
                <a:solidFill>
                  <a:srgbClr val="FF0000"/>
                </a:solidFill>
                <a:cs typeface="Calibri Light"/>
              </a:rPr>
              <a:t>Archifau</a:t>
            </a:r>
            <a:r>
              <a:rPr lang="en-GB" sz="2000" dirty="0">
                <a:solidFill>
                  <a:srgbClr val="FF0000"/>
                </a:solidFill>
                <a:cs typeface="Calibri Light"/>
              </a:rPr>
              <a:t> Gwent</a:t>
            </a:r>
            <a:br>
              <a:rPr lang="en-GB" sz="2000" dirty="0">
                <a:solidFill>
                  <a:srgbClr val="FF0000"/>
                </a:solidFill>
                <a:cs typeface="Calibri Light"/>
              </a:rPr>
            </a:br>
            <a:r>
              <a:rPr lang="en-GB" sz="1800" dirty="0" err="1">
                <a:solidFill>
                  <a:srgbClr val="FF0000"/>
                </a:solidFill>
                <a:cs typeface="Calibri Light"/>
              </a:rPr>
              <a:t>Archif</a:t>
            </a:r>
            <a:r>
              <a:rPr lang="en-GB" sz="1800" dirty="0">
                <a:solidFill>
                  <a:srgbClr val="FF0000"/>
                </a:solidFill>
              </a:rPr>
              <a:t> </a:t>
            </a:r>
            <a:r>
              <a:rPr lang="en-GB" sz="1800" dirty="0" err="1">
                <a:solidFill>
                  <a:srgbClr val="FF0000"/>
                </a:solidFill>
              </a:rPr>
              <a:t>Clwb</a:t>
            </a:r>
            <a:r>
              <a:rPr lang="en-GB" sz="1800" dirty="0">
                <a:solidFill>
                  <a:srgbClr val="FF0000"/>
                </a:solidFill>
              </a:rPr>
              <a:t> </a:t>
            </a:r>
            <a:r>
              <a:rPr lang="en-GB" sz="1800" dirty="0" err="1">
                <a:solidFill>
                  <a:srgbClr val="FF0000"/>
                </a:solidFill>
              </a:rPr>
              <a:t>Rygbi</a:t>
            </a:r>
            <a:r>
              <a:rPr lang="en-GB" sz="1800" dirty="0">
                <a:solidFill>
                  <a:srgbClr val="FF0000"/>
                </a:solidFill>
              </a:rPr>
              <a:t> ac </a:t>
            </a:r>
            <a:r>
              <a:rPr lang="en-GB" sz="1800" dirty="0" err="1">
                <a:solidFill>
                  <a:srgbClr val="FF0000"/>
                </a:solidFill>
              </a:rPr>
              <a:t>Athletau</a:t>
            </a:r>
            <a:r>
              <a:rPr lang="en-GB" sz="1800" dirty="0">
                <a:solidFill>
                  <a:srgbClr val="FF0000"/>
                </a:solidFill>
              </a:rPr>
              <a:t> </a:t>
            </a:r>
            <a:r>
              <a:rPr lang="en-GB" sz="1800" dirty="0" err="1">
                <a:solidFill>
                  <a:srgbClr val="FF0000"/>
                </a:solidFill>
              </a:rPr>
              <a:t>Casnewydd</a:t>
            </a:r>
            <a:r>
              <a:rPr lang="en-GB" dirty="0">
                <a:solidFill>
                  <a:srgbClr val="FF0000"/>
                </a:solidFill>
              </a:rPr>
              <a:t> </a:t>
            </a:r>
            <a:endParaRPr lang="en-GB" sz="1800">
              <a:solidFill>
                <a:srgbClr val="FF0000"/>
              </a:solidFill>
              <a:cs typeface="Calibri Light"/>
            </a:endParaRPr>
          </a:p>
          <a:p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07E69B0-EDFB-42B8-889F-1BBE1502738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90" r="690"/>
          <a:stretch>
            <a:fillRect/>
          </a:stretch>
        </p:blipFill>
        <p:spPr>
          <a:xfrm>
            <a:off x="5401840" y="615130"/>
            <a:ext cx="6384914" cy="504158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8A2E68-2E03-41B3-A062-1A37F6C664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377" y="1527071"/>
            <a:ext cx="4869153" cy="43419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400" b="1" i="0" dirty="0">
                <a:solidFill>
                  <a:srgbClr val="000000"/>
                </a:solidFill>
                <a:effectLst/>
                <a:latin typeface="Calibri Light"/>
                <a:cs typeface="Calibri Light"/>
              </a:rPr>
              <a:t>Roland Humphries,</a:t>
            </a:r>
            <a:r>
              <a:rPr lang="en-GB" sz="1400" b="1" dirty="0">
                <a:solidFill>
                  <a:srgbClr val="000000"/>
                </a:solidFill>
                <a:latin typeface="Calibri Light"/>
                <a:cs typeface="Calibri Light"/>
              </a:rPr>
              <a:t>  De Cymru</a:t>
            </a:r>
            <a:endParaRPr lang="en-GB" sz="1400" b="1" i="0">
              <a:solidFill>
                <a:srgbClr val="000000"/>
              </a:solidFill>
              <a:effectLst/>
              <a:latin typeface="Calibri Light"/>
              <a:cs typeface="Calibri" panose="020F0502020204030204"/>
            </a:endParaRPr>
          </a:p>
          <a:p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Mae'r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ffotograff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grŵp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o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Chwaraewyr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Rygbi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Rhyngwladol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Casnewydd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1883-1921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yn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dangos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amrywiaeth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aruthrol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o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ddynion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,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rhai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yn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gwisgo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siwt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a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thei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, 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eraill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yn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eu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crysau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rhyngwladol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a’u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capiau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.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Ymhlith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y Cymry,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mae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tri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chwaraewr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o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Loegr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, un Albanwr ac un Gwyddel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sy’n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amlwg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yn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ôl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eu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cit. </a:t>
            </a:r>
            <a:endParaRPr lang="en-GB" sz="1400" dirty="0">
              <a:latin typeface="Calibri Light"/>
              <a:cs typeface="Calibri Light"/>
            </a:endParaRPr>
          </a:p>
          <a:p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I’r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chwith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ar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y brig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mae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Joseph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Jehoidah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Hodges, un o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flaenwyr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mawr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y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cyfnod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.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Dangosodd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ei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allu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i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addasu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yn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erbyn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Lloegr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ym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1903,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drwy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gymryd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lle’r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asgellwr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a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anafwyd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, a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sgorio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tri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chais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mewn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buddugoliaeth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21-5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i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Gymru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. </a:t>
            </a:r>
            <a:endParaRPr lang="en-GB" sz="1400">
              <a:latin typeface="Calibri Light"/>
              <a:cs typeface="Calibri Light"/>
            </a:endParaRPr>
          </a:p>
          <a:p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Ochr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yn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ochr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â'm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perthynas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(bell) Willie Llewellyn o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Donypandy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,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chwaraeodd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Hodges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i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dîm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Cymru a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drechodd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y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Crysau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Duon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yn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y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frwydr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enwog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yn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ystod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eu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taith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ym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1905. </a:t>
            </a:r>
            <a:endParaRPr lang="en-GB" sz="1400">
              <a:latin typeface="Calibri Light"/>
              <a:cs typeface="Calibri Light"/>
            </a:endParaRPr>
          </a:p>
          <a:p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Hefyd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yn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y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llun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mae'r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Uwchgapten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Thomas Henry ('Tomi') Vile, a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chwaraeodd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dros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Ynysoedd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Prydain (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cyn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cynrychioli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Cymru).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Ymladdodd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mewn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dwy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Ryfel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Byd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,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cyn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dod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yn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Llywydd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Undeb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Rygbi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Cymru ac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Uchel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Siryf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Sir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Fynwy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. </a:t>
            </a:r>
            <a:endParaRPr lang="en-GB" sz="1400">
              <a:latin typeface="Calibri Light"/>
              <a:cs typeface="Calibri Light"/>
            </a:endParaRPr>
          </a:p>
          <a:p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Darn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hyfryd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o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hanes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 </a:t>
            </a:r>
            <a:r>
              <a:rPr lang="en-GB" sz="1400" err="1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chwaraeon</a:t>
            </a:r>
            <a:r>
              <a:rPr lang="en-GB" sz="1400" dirty="0">
                <a:solidFill>
                  <a:srgbClr val="000000"/>
                </a:solidFill>
                <a:latin typeface="Calibri Light"/>
                <a:ea typeface="+mn-lt"/>
                <a:cs typeface="+mn-lt"/>
              </a:rPr>
              <a:t>. </a:t>
            </a:r>
            <a:endParaRPr lang="en-GB" sz="1400">
              <a:latin typeface="Calibri Light"/>
              <a:cs typeface="Calibri Light"/>
            </a:endParaRPr>
          </a:p>
          <a:p>
            <a:endParaRPr lang="en-GB" sz="1400" b="0" i="0" dirty="0">
              <a:solidFill>
                <a:srgbClr val="000000"/>
              </a:solidFill>
              <a:effectLst/>
              <a:latin typeface="Calibri Light"/>
              <a:cs typeface="Calibri Light"/>
            </a:endParaRPr>
          </a:p>
          <a:p>
            <a:endParaRPr lang="en-GB" sz="1800" b="0" i="0" dirty="0">
              <a:solidFill>
                <a:srgbClr val="000000"/>
              </a:solidFill>
              <a:effectLst/>
              <a:latin typeface="Arial Nova" panose="020B05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6475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04220E-74E8-CC7C-912B-26E700B00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415" y="430821"/>
            <a:ext cx="3929022" cy="10362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Calibri Light"/>
                <a:ea typeface="Verdana"/>
                <a:cs typeface="Calibri Light"/>
              </a:rPr>
              <a:t>Archifau</a:t>
            </a:r>
            <a:r>
              <a:rPr lang="en-US" sz="2000" dirty="0">
                <a:solidFill>
                  <a:srgbClr val="FF0000"/>
                </a:solidFill>
                <a:latin typeface="Calibri Light"/>
                <a:ea typeface="Verdana"/>
                <a:cs typeface="Calibri Light"/>
              </a:rPr>
              <a:t> Gwent</a:t>
            </a:r>
            <a:br>
              <a:rPr lang="en-US" sz="2000" dirty="0">
                <a:solidFill>
                  <a:srgbClr val="FF0000"/>
                </a:solidFill>
                <a:ea typeface="Verdana"/>
                <a:cs typeface="Calibri Light"/>
              </a:rPr>
            </a:br>
            <a:r>
              <a:rPr lang="en-US" sz="1800" dirty="0" err="1">
                <a:solidFill>
                  <a:srgbClr val="FF0000"/>
                </a:solidFill>
                <a:latin typeface="Calibri Light"/>
                <a:cs typeface="Calibri"/>
              </a:rPr>
              <a:t>Grŵp</a:t>
            </a:r>
            <a:r>
              <a:rPr lang="en-US" sz="1800" dirty="0">
                <a:solidFill>
                  <a:srgbClr val="FF0000"/>
                </a:solidFill>
                <a:latin typeface="Calibri Light"/>
                <a:cs typeface="Calibri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libri Light"/>
                <a:cs typeface="Calibri"/>
              </a:rPr>
              <a:t>Lesbiaid</a:t>
            </a:r>
            <a:r>
              <a:rPr lang="en-US" sz="1800" dirty="0">
                <a:solidFill>
                  <a:srgbClr val="FF0000"/>
                </a:solidFill>
                <a:latin typeface="Calibri Light"/>
                <a:cs typeface="Calibri"/>
              </a:rPr>
              <a:t> a </a:t>
            </a:r>
            <a:r>
              <a:rPr lang="en-US" sz="1800" dirty="0" err="1">
                <a:solidFill>
                  <a:srgbClr val="FF0000"/>
                </a:solidFill>
                <a:latin typeface="Calibri Light"/>
                <a:cs typeface="Calibri"/>
              </a:rPr>
              <a:t>Hoywon</a:t>
            </a:r>
            <a:r>
              <a:rPr lang="en-US" sz="1800" dirty="0">
                <a:solidFill>
                  <a:srgbClr val="FF0000"/>
                </a:solidFill>
                <a:latin typeface="Calibri Light"/>
                <a:cs typeface="Calibri"/>
              </a:rPr>
              <a:t> Gwent</a:t>
            </a:r>
            <a:endParaRPr lang="en-US" sz="1800">
              <a:solidFill>
                <a:srgbClr val="FF0000"/>
              </a:solidFill>
              <a:latin typeface="Calibri Light"/>
              <a:cs typeface="Calibri Ligh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D44ABE-4C00-0112-C9E2-EE5D4C589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2416" y="1712028"/>
            <a:ext cx="6786521" cy="465739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400" dirty="0">
              <a:latin typeface="Calibri Light"/>
              <a:cs typeface="Calibri"/>
            </a:endParaRPr>
          </a:p>
          <a:p>
            <a:r>
              <a:rPr lang="en-US" sz="1400" b="1" dirty="0">
                <a:latin typeface="Calibri Light"/>
                <a:cs typeface="Calibri"/>
              </a:rPr>
              <a:t>Heidi, </a:t>
            </a:r>
            <a:r>
              <a:rPr lang="en-US" sz="1400" b="1" err="1">
                <a:latin typeface="Calibri Light"/>
                <a:cs typeface="Calibri"/>
              </a:rPr>
              <a:t>Casnewydd</a:t>
            </a:r>
            <a:r>
              <a:rPr lang="en-US" sz="1400" b="1" dirty="0">
                <a:latin typeface="Calibri Light"/>
                <a:cs typeface="Calibri"/>
              </a:rPr>
              <a:t>, De Cymru</a:t>
            </a:r>
            <a:endParaRPr lang="en-US" b="1">
              <a:cs typeface="Calibri"/>
            </a:endParaRPr>
          </a:p>
          <a:p>
            <a:r>
              <a:rPr lang="en-US" sz="1400" dirty="0">
                <a:latin typeface="Calibri Light"/>
                <a:cs typeface="Calibri Light"/>
              </a:rPr>
              <a:t>Mae </a:t>
            </a:r>
            <a:r>
              <a:rPr lang="en-US" sz="1400" err="1">
                <a:latin typeface="Calibri Light"/>
                <a:cs typeface="Calibri Light"/>
              </a:rPr>
              <a:t>ymrwymiadau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gwaith</a:t>
            </a:r>
            <a:r>
              <a:rPr lang="en-US" sz="1400" dirty="0">
                <a:latin typeface="Calibri Light"/>
                <a:cs typeface="Calibri Light"/>
              </a:rPr>
              <a:t> a </a:t>
            </a:r>
            <a:r>
              <a:rPr lang="en-US" sz="1400" err="1">
                <a:latin typeface="Calibri Light"/>
                <a:cs typeface="Calibri Light"/>
              </a:rPr>
              <a:t>theulu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dros</a:t>
            </a:r>
            <a:r>
              <a:rPr lang="en-US" sz="1400" dirty="0">
                <a:latin typeface="Calibri Light"/>
                <a:cs typeface="Calibri Light"/>
              </a:rPr>
              <a:t> y </a:t>
            </a:r>
            <a:r>
              <a:rPr lang="en-US" sz="1400" err="1">
                <a:latin typeface="Calibri Light"/>
                <a:cs typeface="Calibri Light"/>
              </a:rPr>
              <a:t>flwyddyn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ddiwethaf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wedi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fy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atal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rhag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cofrestru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i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weithio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ar</a:t>
            </a:r>
            <a:r>
              <a:rPr lang="en-US" sz="1400" dirty="0">
                <a:latin typeface="Calibri Light"/>
                <a:cs typeface="Calibri Light"/>
              </a:rPr>
              <a:t> y </a:t>
            </a:r>
            <a:r>
              <a:rPr lang="en-US" sz="1400" err="1">
                <a:latin typeface="Calibri Light"/>
                <a:cs typeface="Calibri Light"/>
              </a:rPr>
              <a:t>platfform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ond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rwyf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wedi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dilyn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cynnydd</a:t>
            </a:r>
            <a:r>
              <a:rPr lang="en-US" sz="1400" dirty="0">
                <a:latin typeface="Calibri Light"/>
                <a:cs typeface="Calibri Light"/>
              </a:rPr>
              <a:t> y </a:t>
            </a:r>
            <a:r>
              <a:rPr lang="en-US" sz="1400" err="1">
                <a:latin typeface="Calibri Light"/>
                <a:cs typeface="Calibri Light"/>
              </a:rPr>
              <a:t>prosiect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trwy</a:t>
            </a:r>
            <a:r>
              <a:rPr lang="en-US" sz="1400" dirty="0">
                <a:latin typeface="Calibri Light"/>
                <a:cs typeface="Calibri Light"/>
              </a:rPr>
              <a:t> e-</a:t>
            </a:r>
            <a:r>
              <a:rPr lang="en-US" sz="1400" err="1">
                <a:latin typeface="Calibri Light"/>
                <a:cs typeface="Calibri Light"/>
              </a:rPr>
              <a:t>byst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addysgiadol</a:t>
            </a:r>
            <a:r>
              <a:rPr lang="en-US" sz="1400" dirty="0">
                <a:latin typeface="Calibri Light"/>
                <a:cs typeface="Calibri Light"/>
              </a:rPr>
              <a:t> Jen. </a:t>
            </a:r>
            <a:r>
              <a:rPr lang="en-US" sz="1400" err="1">
                <a:latin typeface="Calibri Light"/>
                <a:cs typeface="Calibri Light"/>
              </a:rPr>
              <a:t>Fodd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bynnag</a:t>
            </a:r>
            <a:r>
              <a:rPr lang="en-US" sz="1400" dirty="0">
                <a:latin typeface="Calibri Light"/>
                <a:cs typeface="Calibri Light"/>
              </a:rPr>
              <a:t>, </a:t>
            </a:r>
            <a:r>
              <a:rPr lang="en-US" sz="1400" err="1">
                <a:latin typeface="Calibri Light"/>
                <a:cs typeface="Calibri Light"/>
              </a:rPr>
              <a:t>edrychais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ar</a:t>
            </a:r>
            <a:r>
              <a:rPr lang="en-US" sz="1400" dirty="0">
                <a:latin typeface="Calibri Light"/>
                <a:cs typeface="Calibri Light"/>
              </a:rPr>
              <a:t> y </a:t>
            </a:r>
            <a:r>
              <a:rPr lang="en-US" sz="1400" err="1">
                <a:latin typeface="Calibri Light"/>
                <a:cs typeface="Calibri Light"/>
              </a:rPr>
              <a:t>platfform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yn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ddiweddar</a:t>
            </a:r>
            <a:r>
              <a:rPr lang="en-US" sz="1400" dirty="0">
                <a:latin typeface="Calibri Light"/>
                <a:cs typeface="Calibri Light"/>
              </a:rPr>
              <a:t> a </a:t>
            </a:r>
            <a:r>
              <a:rPr lang="en-US" sz="1400" err="1">
                <a:latin typeface="Calibri Light"/>
                <a:cs typeface="Calibri Light"/>
              </a:rPr>
              <a:t>gwelais</a:t>
            </a:r>
            <a:r>
              <a:rPr lang="en-US" sz="1400" dirty="0">
                <a:latin typeface="Calibri Light"/>
                <a:cs typeface="Calibri Light"/>
              </a:rPr>
              <a:t> y poster </a:t>
            </a:r>
            <a:r>
              <a:rPr lang="en-US" sz="1400" err="1">
                <a:latin typeface="Calibri Light"/>
                <a:cs typeface="Calibri Light"/>
              </a:rPr>
              <a:t>hwn</a:t>
            </a:r>
            <a:r>
              <a:rPr lang="en-US" sz="1400" dirty="0">
                <a:latin typeface="Calibri Light"/>
                <a:cs typeface="Calibri Light"/>
              </a:rPr>
              <a:t> o </a:t>
            </a:r>
            <a:r>
              <a:rPr lang="en-US" sz="1400" err="1">
                <a:latin typeface="Calibri Light"/>
                <a:cs typeface="Calibri Light"/>
              </a:rPr>
              <a:t>gasgliad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Grŵp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Lesbiaid</a:t>
            </a:r>
            <a:r>
              <a:rPr lang="en-US" sz="1400" dirty="0">
                <a:latin typeface="Calibri Light"/>
                <a:cs typeface="Calibri Light"/>
              </a:rPr>
              <a:t> a </a:t>
            </a:r>
            <a:r>
              <a:rPr lang="en-US" sz="1400" err="1">
                <a:latin typeface="Calibri Light"/>
                <a:cs typeface="Calibri Light"/>
              </a:rPr>
              <a:t>Hoywon</a:t>
            </a:r>
            <a:r>
              <a:rPr lang="en-US" sz="1400" dirty="0">
                <a:latin typeface="Calibri Light"/>
                <a:cs typeface="Calibri Light"/>
              </a:rPr>
              <a:t> Gwent. Mae </a:t>
            </a:r>
            <a:r>
              <a:rPr lang="en-US" sz="1400" err="1">
                <a:latin typeface="Calibri Light"/>
                <a:cs typeface="Calibri Light"/>
              </a:rPr>
              <a:t>cymaint</a:t>
            </a:r>
            <a:r>
              <a:rPr lang="en-US" sz="1400" dirty="0">
                <a:latin typeface="Calibri Light"/>
                <a:cs typeface="Calibri Light"/>
              </a:rPr>
              <a:t> o </a:t>
            </a:r>
            <a:r>
              <a:rPr lang="en-US" sz="1400" err="1">
                <a:latin typeface="Calibri Light"/>
                <a:cs typeface="Calibri Light"/>
              </a:rPr>
              <a:t>bethau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yn</a:t>
            </a:r>
            <a:r>
              <a:rPr lang="en-US" sz="1400" dirty="0">
                <a:latin typeface="Calibri Light"/>
                <a:cs typeface="Calibri Light"/>
              </a:rPr>
              <a:t> taro tant </a:t>
            </a:r>
            <a:r>
              <a:rPr lang="en-US" sz="1400" err="1">
                <a:latin typeface="Calibri Light"/>
                <a:cs typeface="Calibri Light"/>
              </a:rPr>
              <a:t>gyda</a:t>
            </a:r>
            <a:r>
              <a:rPr lang="en-US" sz="1400" dirty="0">
                <a:latin typeface="Calibri Light"/>
                <a:cs typeface="Calibri Light"/>
              </a:rPr>
              <a:t> mi! </a:t>
            </a:r>
            <a:r>
              <a:rPr lang="en-US" sz="1400" err="1">
                <a:latin typeface="Calibri Light"/>
                <a:cs typeface="Calibri Light"/>
              </a:rPr>
              <a:t>Rwy'n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byw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yng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Nghasnewydd</a:t>
            </a:r>
            <a:r>
              <a:rPr lang="en-US" sz="1400" dirty="0">
                <a:latin typeface="Calibri Light"/>
                <a:cs typeface="Calibri Light"/>
              </a:rPr>
              <a:t>, </a:t>
            </a:r>
            <a:r>
              <a:rPr lang="en-US" sz="1400" err="1">
                <a:latin typeface="Calibri Light"/>
                <a:cs typeface="Calibri Light"/>
              </a:rPr>
              <a:t>ym</a:t>
            </a:r>
            <a:r>
              <a:rPr lang="en-US" sz="1400" dirty="0">
                <a:latin typeface="Calibri Light"/>
                <a:cs typeface="Calibri Light"/>
              </a:rPr>
              <a:t> 1987 </a:t>
            </a:r>
            <a:r>
              <a:rPr lang="en-US" sz="1400" err="1">
                <a:latin typeface="Calibri Light"/>
                <a:cs typeface="Calibri Light"/>
              </a:rPr>
              <a:t>roeddwn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i'n</a:t>
            </a:r>
            <a:r>
              <a:rPr lang="en-US" sz="1400" dirty="0">
                <a:latin typeface="Calibri Light"/>
                <a:cs typeface="Calibri Light"/>
              </a:rPr>
              <a:t> 17 </a:t>
            </a:r>
            <a:r>
              <a:rPr lang="en-US" sz="1400" err="1">
                <a:latin typeface="Calibri Light"/>
                <a:cs typeface="Calibri Light"/>
              </a:rPr>
              <a:t>oed</a:t>
            </a:r>
            <a:r>
              <a:rPr lang="en-US" sz="1400" dirty="0">
                <a:latin typeface="Calibri Light"/>
                <a:cs typeface="Calibri Light"/>
              </a:rPr>
              <a:t> a </a:t>
            </a:r>
            <a:r>
              <a:rPr lang="en-US" sz="1400" err="1">
                <a:latin typeface="Calibri Light"/>
                <a:cs typeface="Calibri Light"/>
              </a:rPr>
              <a:t>threuliais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rhai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nosweithiau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gwych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yn</a:t>
            </a:r>
            <a:r>
              <a:rPr lang="en-US" sz="1400" dirty="0">
                <a:latin typeface="Calibri Light"/>
                <a:cs typeface="Calibri Light"/>
              </a:rPr>
              <a:t> Lazers, ac </a:t>
            </a:r>
            <a:r>
              <a:rPr lang="en-US" sz="1400" err="1">
                <a:latin typeface="Calibri Light"/>
                <a:cs typeface="Calibri Light"/>
              </a:rPr>
              <a:t>mae</a:t>
            </a:r>
            <a:r>
              <a:rPr lang="en-US" sz="1400" dirty="0">
                <a:latin typeface="Calibri Light"/>
                <a:cs typeface="Calibri Light"/>
              </a:rPr>
              <a:t> Tootsie a Some Like It Hot </a:t>
            </a:r>
            <a:r>
              <a:rPr lang="en-US" sz="1400" err="1">
                <a:latin typeface="Calibri Light"/>
                <a:cs typeface="Calibri Light"/>
              </a:rPr>
              <a:t>yn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ymddangos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yn</a:t>
            </a:r>
            <a:r>
              <a:rPr lang="en-US" sz="1400" dirty="0">
                <a:latin typeface="Calibri Light"/>
                <a:cs typeface="Calibri Light"/>
              </a:rPr>
              <a:t> y pump </a:t>
            </a:r>
            <a:r>
              <a:rPr lang="en-US" sz="1400" err="1">
                <a:latin typeface="Calibri Light"/>
                <a:cs typeface="Calibri Light"/>
              </a:rPr>
              <a:t>uchaf</a:t>
            </a:r>
            <a:r>
              <a:rPr lang="en-US" sz="1400" dirty="0">
                <a:latin typeface="Calibri Light"/>
                <a:cs typeface="Calibri Light"/>
              </a:rPr>
              <a:t> o </a:t>
            </a:r>
            <a:r>
              <a:rPr lang="en-US" sz="1400" err="1">
                <a:latin typeface="Calibri Light"/>
                <a:cs typeface="Calibri Light"/>
              </a:rPr>
              <a:t>fy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hoff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ffilmiau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gorau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erioed</a:t>
            </a:r>
            <a:r>
              <a:rPr lang="en-US" sz="1400" dirty="0">
                <a:latin typeface="Calibri Light"/>
                <a:cs typeface="Calibri Light"/>
              </a:rPr>
              <a:t>. </a:t>
            </a:r>
            <a:endParaRPr lang="en-US" sz="1400">
              <a:latin typeface="Calibri Light"/>
              <a:cs typeface="Calibri Light"/>
            </a:endParaRPr>
          </a:p>
          <a:p>
            <a:r>
              <a:rPr lang="en-US" sz="1400" err="1">
                <a:latin typeface="Calibri Light"/>
                <a:cs typeface="Calibri Light"/>
              </a:rPr>
              <a:t>Rwy’n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hoffi’r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ffaith</a:t>
            </a:r>
            <a:r>
              <a:rPr lang="en-US" sz="1400" dirty="0">
                <a:latin typeface="Calibri Light"/>
                <a:cs typeface="Calibri Light"/>
              </a:rPr>
              <a:t> bod y poster </a:t>
            </a:r>
            <a:r>
              <a:rPr lang="en-US" sz="1400" err="1">
                <a:latin typeface="Calibri Light"/>
                <a:cs typeface="Calibri Light"/>
              </a:rPr>
              <a:t>yn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edrych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fel</a:t>
            </a:r>
            <a:r>
              <a:rPr lang="en-US" sz="1400" dirty="0">
                <a:latin typeface="Calibri Light"/>
                <a:cs typeface="Calibri Light"/>
              </a:rPr>
              <a:t> darn a </a:t>
            </a:r>
            <a:r>
              <a:rPr lang="en-US" sz="1400" err="1">
                <a:latin typeface="Calibri Light"/>
                <a:cs typeface="Calibri Light"/>
              </a:rPr>
              <a:t>wnaed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gartref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a’r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holl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gylchlythyrau</a:t>
            </a:r>
            <a:r>
              <a:rPr lang="en-US" sz="1400" dirty="0">
                <a:latin typeface="Calibri Light"/>
                <a:cs typeface="Calibri Light"/>
              </a:rPr>
              <a:t> a </a:t>
            </a:r>
            <a:r>
              <a:rPr lang="en-US" sz="1400" err="1">
                <a:latin typeface="Calibri Light"/>
                <a:cs typeface="Calibri Light"/>
              </a:rPr>
              <a:t>gwaith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celf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yn</a:t>
            </a:r>
            <a:r>
              <a:rPr lang="en-US" sz="1400" dirty="0">
                <a:latin typeface="Calibri Light"/>
                <a:cs typeface="Calibri Light"/>
              </a:rPr>
              <a:t> y </a:t>
            </a:r>
            <a:r>
              <a:rPr lang="en-US" sz="1400" err="1">
                <a:latin typeface="Calibri Light"/>
                <a:cs typeface="Calibri Light"/>
              </a:rPr>
              <a:t>casgliad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hwn</a:t>
            </a:r>
            <a:r>
              <a:rPr lang="en-US" sz="1400" dirty="0">
                <a:latin typeface="Calibri Light"/>
                <a:cs typeface="Calibri Light"/>
              </a:rPr>
              <a:t> - </a:t>
            </a:r>
            <a:r>
              <a:rPr lang="en-US" sz="1400" err="1">
                <a:latin typeface="Calibri Light"/>
                <a:cs typeface="Calibri Light"/>
              </a:rPr>
              <a:t>gallwch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ddychmygu’r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grŵp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yn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eistedd</a:t>
            </a:r>
            <a:r>
              <a:rPr lang="en-US" sz="1400" dirty="0">
                <a:latin typeface="Calibri Light"/>
                <a:cs typeface="Calibri Light"/>
              </a:rPr>
              <a:t> o </a:t>
            </a:r>
            <a:r>
              <a:rPr lang="en-US" sz="1400" err="1">
                <a:latin typeface="Calibri Light"/>
                <a:cs typeface="Calibri Light"/>
              </a:rPr>
              <a:t>gwmpas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bwrdd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yn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cael</a:t>
            </a:r>
            <a:r>
              <a:rPr lang="en-US" sz="1400" dirty="0">
                <a:latin typeface="Calibri Light"/>
                <a:cs typeface="Calibri Light"/>
              </a:rPr>
              <a:t> hwyl </a:t>
            </a:r>
            <a:r>
              <a:rPr lang="en-US" sz="1400" err="1">
                <a:latin typeface="Calibri Light"/>
                <a:cs typeface="Calibri Light"/>
              </a:rPr>
              <a:t>yn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dylunio</a:t>
            </a:r>
            <a:r>
              <a:rPr lang="en-US" sz="1400" dirty="0">
                <a:latin typeface="Calibri Light"/>
                <a:cs typeface="Calibri Light"/>
              </a:rPr>
              <a:t> a </a:t>
            </a:r>
            <a:r>
              <a:rPr lang="en-US" sz="1400" err="1">
                <a:latin typeface="Calibri Light"/>
                <a:cs typeface="Calibri Light"/>
              </a:rPr>
              <a:t>chreu</a:t>
            </a:r>
            <a:r>
              <a:rPr lang="en-US" sz="1400" dirty="0">
                <a:latin typeface="Calibri Light"/>
                <a:cs typeface="Calibri Light"/>
              </a:rPr>
              <a:t>. </a:t>
            </a:r>
            <a:endParaRPr lang="en-US" sz="1400">
              <a:latin typeface="Calibri Light"/>
              <a:cs typeface="Calibri Light"/>
            </a:endParaRPr>
          </a:p>
          <a:p>
            <a:r>
              <a:rPr lang="en-US" sz="1400" err="1">
                <a:latin typeface="Calibri Light"/>
                <a:cs typeface="Calibri Light"/>
              </a:rPr>
              <a:t>Darllenais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ar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dudalen</a:t>
            </a:r>
            <a:r>
              <a:rPr lang="en-US" sz="1400" dirty="0">
                <a:latin typeface="Calibri Light"/>
                <a:cs typeface="Calibri Light"/>
              </a:rPr>
              <a:t> Facebook </a:t>
            </a:r>
            <a:r>
              <a:rPr lang="en-US" sz="1400" err="1">
                <a:latin typeface="Calibri Light"/>
                <a:cs typeface="Calibri Light"/>
              </a:rPr>
              <a:t>Archifau</a:t>
            </a:r>
            <a:r>
              <a:rPr lang="en-US" sz="1400" dirty="0">
                <a:latin typeface="Calibri Light"/>
                <a:cs typeface="Calibri Light"/>
              </a:rPr>
              <a:t> Gwent </a:t>
            </a:r>
            <a:r>
              <a:rPr lang="en-US" sz="1400" err="1">
                <a:latin typeface="Calibri Light"/>
                <a:cs typeface="Calibri Light"/>
              </a:rPr>
              <a:t>fod</a:t>
            </a:r>
            <a:r>
              <a:rPr lang="en-US" sz="1400" dirty="0">
                <a:latin typeface="Calibri Light"/>
                <a:cs typeface="Calibri Light"/>
              </a:rPr>
              <a:t> y </a:t>
            </a:r>
            <a:r>
              <a:rPr lang="en-US" sz="1400" err="1">
                <a:latin typeface="Calibri Light"/>
                <a:cs typeface="Calibri Light"/>
              </a:rPr>
              <a:t>grŵp</a:t>
            </a:r>
            <a:r>
              <a:rPr lang="en-US" sz="1400" dirty="0">
                <a:latin typeface="Calibri Light"/>
                <a:cs typeface="Calibri Light"/>
              </a:rPr>
              <a:t>, a </a:t>
            </a:r>
            <a:r>
              <a:rPr lang="en-US" sz="1400" err="1">
                <a:latin typeface="Calibri Light"/>
                <a:cs typeface="Calibri Light"/>
              </a:rPr>
              <a:t>sefydlwyd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ym</a:t>
            </a:r>
            <a:r>
              <a:rPr lang="en-US" sz="1400" dirty="0">
                <a:latin typeface="Calibri Light"/>
                <a:cs typeface="Calibri Light"/>
              </a:rPr>
              <a:t> 1986, </a:t>
            </a:r>
            <a:r>
              <a:rPr lang="en-US" sz="1400" err="1">
                <a:latin typeface="Calibri Light"/>
                <a:cs typeface="Calibri Light"/>
              </a:rPr>
              <a:t>eisiau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cynnig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dewis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arall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i</a:t>
            </a:r>
            <a:r>
              <a:rPr lang="en-US" sz="1400" dirty="0">
                <a:latin typeface="Calibri Light"/>
                <a:cs typeface="Calibri Light"/>
              </a:rPr>
              <a:t> sin </a:t>
            </a:r>
            <a:r>
              <a:rPr lang="en-US" sz="1400" err="1">
                <a:latin typeface="Calibri Light"/>
                <a:cs typeface="Calibri Light"/>
              </a:rPr>
              <a:t>hoyw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Caerdydd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a’u</a:t>
            </a:r>
            <a:r>
              <a:rPr lang="en-US" sz="1400" dirty="0">
                <a:latin typeface="Calibri Light"/>
                <a:cs typeface="Calibri Light"/>
              </a:rPr>
              <a:t> bod </a:t>
            </a:r>
            <a:r>
              <a:rPr lang="en-US" sz="1400" err="1">
                <a:latin typeface="Calibri Light"/>
                <a:cs typeface="Calibri Light"/>
              </a:rPr>
              <a:t>yn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trefnu</a:t>
            </a:r>
            <a:r>
              <a:rPr lang="en-US" sz="1400" dirty="0">
                <a:latin typeface="Calibri Light"/>
                <a:cs typeface="Calibri Light"/>
              </a:rPr>
              <a:t> discos, </a:t>
            </a:r>
            <a:r>
              <a:rPr lang="en-US" sz="1400" err="1">
                <a:latin typeface="Calibri Light"/>
                <a:cs typeface="Calibri Light"/>
              </a:rPr>
              <a:t>cylchlythyrau</a:t>
            </a:r>
            <a:r>
              <a:rPr lang="en-US" sz="1400" dirty="0">
                <a:latin typeface="Calibri Light"/>
                <a:cs typeface="Calibri Light"/>
              </a:rPr>
              <a:t>, </a:t>
            </a:r>
            <a:r>
              <a:rPr lang="en-US" sz="1400" err="1">
                <a:latin typeface="Calibri Light"/>
                <a:cs typeface="Calibri Light"/>
              </a:rPr>
              <a:t>cyfarfodydd</a:t>
            </a:r>
            <a:r>
              <a:rPr lang="en-US" sz="1400" dirty="0">
                <a:latin typeface="Calibri Light"/>
                <a:cs typeface="Calibri Light"/>
              </a:rPr>
              <a:t> a </a:t>
            </a:r>
            <a:r>
              <a:rPr lang="en-US" sz="1400" err="1">
                <a:latin typeface="Calibri Light"/>
                <a:cs typeface="Calibri Light"/>
              </a:rPr>
              <a:t>theithiau</a:t>
            </a:r>
            <a:r>
              <a:rPr lang="en-US" sz="1400" dirty="0">
                <a:latin typeface="Calibri Light"/>
                <a:cs typeface="Calibri Light"/>
              </a:rPr>
              <a:t> ac </a:t>
            </a:r>
            <a:r>
              <a:rPr lang="en-US" sz="1400" err="1">
                <a:latin typeface="Calibri Light"/>
                <a:cs typeface="Calibri Light"/>
              </a:rPr>
              <a:t>ati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yn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fisol</a:t>
            </a:r>
            <a:r>
              <a:rPr lang="en-US" sz="1400" dirty="0">
                <a:latin typeface="Calibri Light"/>
                <a:cs typeface="Calibri Light"/>
              </a:rPr>
              <a:t>. </a:t>
            </a:r>
            <a:endParaRPr lang="en-US" sz="1400">
              <a:latin typeface="Calibri Light"/>
              <a:cs typeface="Calibri Light"/>
            </a:endParaRPr>
          </a:p>
          <a:p>
            <a:r>
              <a:rPr lang="en-US" sz="1400" err="1">
                <a:latin typeface="Calibri Light"/>
                <a:cs typeface="Calibri Light"/>
              </a:rPr>
              <a:t>Aethant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ati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hefyd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i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ledaenu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gwybodaeth</a:t>
            </a:r>
            <a:r>
              <a:rPr lang="en-US" sz="1400" dirty="0">
                <a:latin typeface="Calibri Light"/>
                <a:cs typeface="Calibri Light"/>
              </a:rPr>
              <a:t> am HIV ac AIDS a </a:t>
            </a:r>
            <a:r>
              <a:rPr lang="en-US" sz="1400" err="1">
                <a:latin typeface="Calibri Light"/>
                <a:cs typeface="Calibri Light"/>
              </a:rPr>
              <a:t>chawsant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frwydr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wrth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geisio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dod</a:t>
            </a:r>
            <a:r>
              <a:rPr lang="en-US" sz="1400" dirty="0">
                <a:latin typeface="Calibri Light"/>
                <a:cs typeface="Calibri Light"/>
              </a:rPr>
              <a:t> o </a:t>
            </a:r>
            <a:r>
              <a:rPr lang="en-US" sz="1400" err="1">
                <a:latin typeface="Calibri Light"/>
                <a:cs typeface="Calibri Light"/>
              </a:rPr>
              <a:t>hyd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i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leoliadau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oherwydd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rhagfarn</a:t>
            </a:r>
            <a:r>
              <a:rPr lang="en-US" sz="1400" dirty="0">
                <a:latin typeface="Calibri Light"/>
                <a:cs typeface="Calibri Light"/>
              </a:rPr>
              <a:t> am </a:t>
            </a:r>
            <a:r>
              <a:rPr lang="en-US" sz="1400" err="1">
                <a:latin typeface="Calibri Light"/>
                <a:cs typeface="Calibri Light"/>
              </a:rPr>
              <a:t>yr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argyfwng</a:t>
            </a:r>
            <a:r>
              <a:rPr lang="en-US" sz="1400" dirty="0">
                <a:latin typeface="Calibri Light"/>
                <a:cs typeface="Calibri Light"/>
              </a:rPr>
              <a:t> AIDS, felly </a:t>
            </a:r>
            <a:r>
              <a:rPr lang="en-US" sz="1400" err="1">
                <a:latin typeface="Calibri Light"/>
                <a:cs typeface="Calibri Light"/>
              </a:rPr>
              <a:t>buaswn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yn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falch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iawn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i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weithio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ar</a:t>
            </a:r>
            <a:r>
              <a:rPr lang="en-US" sz="1400" dirty="0">
                <a:latin typeface="Calibri Light"/>
                <a:cs typeface="Calibri Light"/>
              </a:rPr>
              <a:t> y </a:t>
            </a:r>
            <a:r>
              <a:rPr lang="en-US" sz="1400" err="1">
                <a:latin typeface="Calibri Light"/>
                <a:cs typeface="Calibri Light"/>
              </a:rPr>
              <a:t>casgliad</a:t>
            </a:r>
            <a:r>
              <a:rPr lang="en-US" sz="1400" dirty="0">
                <a:latin typeface="Calibri Light"/>
                <a:cs typeface="Calibri Light"/>
              </a:rPr>
              <a:t> </a:t>
            </a:r>
            <a:r>
              <a:rPr lang="en-US" sz="1400" err="1">
                <a:latin typeface="Calibri Light"/>
                <a:cs typeface="Calibri Light"/>
              </a:rPr>
              <a:t>hwn</a:t>
            </a:r>
            <a:r>
              <a:rPr lang="en-US" sz="1400" dirty="0">
                <a:latin typeface="Calibri Light"/>
                <a:cs typeface="Calibri Light"/>
              </a:rPr>
              <a:t>. </a:t>
            </a:r>
            <a:endParaRPr lang="en-US" sz="1400">
              <a:latin typeface="Calibri Light"/>
              <a:cs typeface="Calibri Light"/>
            </a:endParaRPr>
          </a:p>
          <a:p>
            <a:endParaRPr lang="en-US" dirty="0">
              <a:latin typeface="Calibri Light"/>
              <a:cs typeface="Calibri"/>
            </a:endParaRPr>
          </a:p>
        </p:txBody>
      </p:sp>
      <p:pic>
        <p:nvPicPr>
          <p:cNvPr id="5" name="Picture Placeholder 4" descr="A poster with text and pictures of people&#10;&#10;Description automatically generated">
            <a:extLst>
              <a:ext uri="{FF2B5EF4-FFF2-40B4-BE49-F238E27FC236}">
                <a16:creationId xmlns:a16="http://schemas.microsoft.com/office/drawing/2014/main" id="{15F0124C-1287-2094-597F-D4F157FA61D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1" b="8311"/>
          <a:stretch/>
        </p:blipFill>
        <p:spPr>
          <a:xfrm>
            <a:off x="7249147" y="430717"/>
            <a:ext cx="4410717" cy="6053754"/>
          </a:xfrm>
          <a:prstGeom prst="rect">
            <a:avLst/>
          </a:prstGeom>
          <a:effectLst/>
        </p:spPr>
      </p:pic>
      <p:pic>
        <p:nvPicPr>
          <p:cNvPr id="6" name="Picture 5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F4C98E85-6A46-05AB-8278-B06F9B9E7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309" y="434569"/>
            <a:ext cx="1469410" cy="169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66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94049-D349-4F90-BFA3-C0936971A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557" y="300892"/>
            <a:ext cx="5645446" cy="1522813"/>
          </a:xfrm>
        </p:spPr>
        <p:txBody>
          <a:bodyPr>
            <a:normAutofit/>
          </a:bodyPr>
          <a:lstStyle/>
          <a:p>
            <a:r>
              <a:rPr lang="en-GB" sz="2000" dirty="0" err="1">
                <a:solidFill>
                  <a:srgbClr val="FF0000"/>
                </a:solidFill>
              </a:rPr>
              <a:t>Casgliadau</a:t>
            </a:r>
            <a:r>
              <a:rPr lang="en-GB" sz="2000" dirty="0">
                <a:solidFill>
                  <a:srgbClr val="FF0000"/>
                </a:solidFill>
              </a:rPr>
              <a:t> </a:t>
            </a:r>
            <a:r>
              <a:rPr lang="en-GB" sz="2000" dirty="0" err="1">
                <a:solidFill>
                  <a:srgbClr val="FF0000"/>
                </a:solidFill>
              </a:rPr>
              <a:t>Arbennig</a:t>
            </a:r>
            <a:r>
              <a:rPr lang="en-GB" sz="2000" dirty="0">
                <a:solidFill>
                  <a:srgbClr val="FF0000"/>
                </a:solidFill>
              </a:rPr>
              <a:t> ac </a:t>
            </a:r>
            <a:r>
              <a:rPr lang="en-GB" sz="2000" dirty="0" err="1">
                <a:solidFill>
                  <a:srgbClr val="FF0000"/>
                </a:solidFill>
              </a:rPr>
              <a:t>Archifau</a:t>
            </a:r>
            <a:r>
              <a:rPr lang="en-GB" sz="2000" dirty="0">
                <a:solidFill>
                  <a:srgbClr val="FF0000"/>
                </a:solidFill>
              </a:rPr>
              <a:t> </a:t>
            </a:r>
            <a:r>
              <a:rPr lang="en-GB" sz="2000" dirty="0" err="1">
                <a:solidFill>
                  <a:srgbClr val="FF0000"/>
                </a:solidFill>
              </a:rPr>
              <a:t>Prifysgol</a:t>
            </a:r>
            <a:r>
              <a:rPr lang="en-GB" sz="2000" dirty="0">
                <a:solidFill>
                  <a:srgbClr val="FF0000"/>
                </a:solidFill>
              </a:rPr>
              <a:t> </a:t>
            </a:r>
            <a:r>
              <a:rPr lang="en-GB" sz="2000" dirty="0" err="1">
                <a:solidFill>
                  <a:srgbClr val="FF0000"/>
                </a:solidFill>
              </a:rPr>
              <a:t>Caerdydd</a:t>
            </a:r>
            <a:r>
              <a:rPr lang="en-GB" sz="2000" dirty="0">
                <a:solidFill>
                  <a:srgbClr val="FF0000"/>
                </a:solidFill>
              </a:rPr>
              <a:t> </a:t>
            </a:r>
            <a:br>
              <a:rPr lang="en-GB" sz="2000" dirty="0">
                <a:solidFill>
                  <a:srgbClr val="FF0000"/>
                </a:solidFill>
                <a:cs typeface="Calibri Light"/>
              </a:rPr>
            </a:br>
            <a:r>
              <a:rPr lang="en-GB" sz="2000" dirty="0" err="1">
                <a:solidFill>
                  <a:srgbClr val="FF0000"/>
                </a:solidFill>
                <a:ea typeface="+mj-lt"/>
                <a:cs typeface="+mj-lt"/>
              </a:rPr>
              <a:t>Archif</a:t>
            </a:r>
            <a:r>
              <a:rPr lang="en-GB" sz="2000" dirty="0">
                <a:solidFill>
                  <a:srgbClr val="FF0000"/>
                </a:solidFill>
                <a:ea typeface="+mj-lt"/>
                <a:cs typeface="+mj-lt"/>
              </a:rPr>
              <a:t> </a:t>
            </a:r>
            <a:r>
              <a:rPr lang="en-GB" sz="2000" dirty="0" err="1">
                <a:solidFill>
                  <a:srgbClr val="FF0000"/>
                </a:solidFill>
                <a:ea typeface="+mj-lt"/>
                <a:cs typeface="+mj-lt"/>
              </a:rPr>
              <a:t>Lenyddol</a:t>
            </a:r>
            <a:r>
              <a:rPr lang="en-GB" sz="2000" dirty="0">
                <a:solidFill>
                  <a:srgbClr val="FF0000"/>
                </a:solidFill>
                <a:ea typeface="+mj-lt"/>
                <a:cs typeface="+mj-lt"/>
              </a:rPr>
              <a:t> Edward Thomas</a:t>
            </a:r>
            <a:r>
              <a:rPr lang="en-GB" b="1" i="1" dirty="0">
                <a:solidFill>
                  <a:srgbClr val="FF0000"/>
                </a:solidFill>
                <a:ea typeface="+mj-lt"/>
                <a:cs typeface="+mj-lt"/>
              </a:rPr>
              <a:t> </a:t>
            </a:r>
            <a:endParaRPr lang="en-GB" sz="1800">
              <a:solidFill>
                <a:srgbClr val="FF0000"/>
              </a:solidFill>
              <a:cs typeface="Calibri Light"/>
            </a:endParaRPr>
          </a:p>
          <a:p>
            <a:endParaRPr lang="en-GB" dirty="0"/>
          </a:p>
        </p:txBody>
      </p:sp>
      <p:pic>
        <p:nvPicPr>
          <p:cNvPr id="8" name="Picture Placeholder 7" descr="A person with a serious expression&#10;&#10;Description automatically generated">
            <a:extLst>
              <a:ext uri="{FF2B5EF4-FFF2-40B4-BE49-F238E27FC236}">
                <a16:creationId xmlns:a16="http://schemas.microsoft.com/office/drawing/2014/main" id="{2D61FB55-105A-4401-A76A-FDE12B37557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" b="3384"/>
          <a:stretch>
            <a:fillRect/>
          </a:stretch>
        </p:blipFill>
        <p:spPr>
          <a:xfrm>
            <a:off x="9870062" y="1034807"/>
            <a:ext cx="1725700" cy="194898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6AA088-BDBE-43A5-9AE1-C46C003036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5558" y="2092014"/>
            <a:ext cx="3290641" cy="40114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400" b="1" dirty="0">
                <a:latin typeface="Calibri Light"/>
                <a:cs typeface="Calibri Light"/>
              </a:rPr>
              <a:t>Marion, </a:t>
            </a:r>
            <a:r>
              <a:rPr lang="en-GB" sz="1400" b="1" dirty="0" err="1">
                <a:latin typeface="Calibri Light"/>
                <a:cs typeface="Calibri"/>
              </a:rPr>
              <a:t>Caerdydd</a:t>
            </a:r>
            <a:r>
              <a:rPr lang="en-GB" sz="1400" b="1" dirty="0">
                <a:latin typeface="Calibri Light"/>
                <a:cs typeface="Calibri"/>
              </a:rPr>
              <a:t>, Cymru </a:t>
            </a:r>
            <a:endParaRPr lang="en-US" dirty="0"/>
          </a:p>
          <a:p>
            <a:r>
              <a:rPr lang="en-GB" sz="1400" dirty="0" err="1">
                <a:latin typeface="Calibri Light"/>
                <a:cs typeface="Calibri"/>
              </a:rPr>
              <a:t>Dwi'n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hoffi'r</a:t>
            </a:r>
            <a:r>
              <a:rPr lang="en-GB" sz="1400" dirty="0">
                <a:latin typeface="Calibri Light"/>
                <a:cs typeface="Calibri"/>
              </a:rPr>
              <a:t> darn </a:t>
            </a:r>
            <a:r>
              <a:rPr lang="en-GB" sz="1400" dirty="0" err="1">
                <a:latin typeface="Calibri Light"/>
                <a:cs typeface="Calibri"/>
              </a:rPr>
              <a:t>yma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gan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ei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fod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yn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cyfleu</a:t>
            </a:r>
            <a:r>
              <a:rPr lang="en-GB" sz="1400" dirty="0">
                <a:latin typeface="Calibri Light"/>
                <a:cs typeface="Calibri"/>
              </a:rPr>
              <a:t> Edward Thomas </a:t>
            </a:r>
            <a:r>
              <a:rPr lang="en-GB" sz="1400" dirty="0" err="1">
                <a:latin typeface="Calibri Light"/>
                <a:cs typeface="Calibri"/>
              </a:rPr>
              <a:t>mewn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hiwmor</a:t>
            </a:r>
            <a:r>
              <a:rPr lang="en-GB" sz="1400" dirty="0">
                <a:latin typeface="Calibri Light"/>
                <a:cs typeface="Calibri"/>
              </a:rPr>
              <a:t> da, </a:t>
            </a:r>
            <a:r>
              <a:rPr lang="en-GB" sz="1400" dirty="0" err="1">
                <a:latin typeface="Calibri Light"/>
                <a:cs typeface="Calibri"/>
              </a:rPr>
              <a:t>oedd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yn</a:t>
            </a:r>
            <a:r>
              <a:rPr lang="en-GB" sz="1400" dirty="0">
                <a:latin typeface="Calibri Light"/>
                <a:cs typeface="Calibri"/>
              </a:rPr>
              <a:t> brin </a:t>
            </a:r>
            <a:r>
              <a:rPr lang="en-GB" sz="1400" dirty="0" err="1">
                <a:latin typeface="Calibri Light"/>
                <a:cs typeface="Calibri"/>
              </a:rPr>
              <a:t>iawn</a:t>
            </a:r>
            <a:r>
              <a:rPr lang="en-GB" sz="1400" dirty="0">
                <a:latin typeface="Calibri Light"/>
                <a:cs typeface="Calibri"/>
              </a:rPr>
              <a:t>. </a:t>
            </a:r>
            <a:r>
              <a:rPr lang="en-GB" sz="1400" dirty="0" err="1">
                <a:latin typeface="Calibri Light"/>
                <a:cs typeface="Calibri"/>
              </a:rPr>
              <a:t>Mae’n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dangos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ei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ymhyfrydwch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yn</a:t>
            </a:r>
            <a:r>
              <a:rPr lang="en-GB" sz="1400" dirty="0">
                <a:latin typeface="Calibri Light"/>
                <a:cs typeface="Calibri"/>
              </a:rPr>
              <a:t> y </a:t>
            </a:r>
            <a:r>
              <a:rPr lang="en-GB" sz="1400" dirty="0" err="1">
                <a:latin typeface="Calibri Light"/>
                <a:cs typeface="Calibri"/>
              </a:rPr>
              <a:t>byd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naturiol</a:t>
            </a:r>
            <a:r>
              <a:rPr lang="en-GB" sz="1400" dirty="0">
                <a:latin typeface="Calibri Light"/>
                <a:cs typeface="Calibri"/>
              </a:rPr>
              <a:t>, </a:t>
            </a:r>
            <a:r>
              <a:rPr lang="en-GB" sz="1400" dirty="0" err="1">
                <a:latin typeface="Calibri Light"/>
                <a:cs typeface="Calibri"/>
              </a:rPr>
              <a:t>sy'n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llywio</a:t>
            </a:r>
            <a:r>
              <a:rPr lang="en-GB" sz="1400" dirty="0">
                <a:latin typeface="Calibri Light"/>
                <a:cs typeface="Calibri"/>
              </a:rPr>
              <a:t> ac </a:t>
            </a:r>
            <a:r>
              <a:rPr lang="en-GB" sz="1400" dirty="0" err="1">
                <a:latin typeface="Calibri Light"/>
                <a:cs typeface="Calibri"/>
              </a:rPr>
              <a:t>yn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cael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ei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adlewyrchu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yn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ei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farddoniaeth</a:t>
            </a:r>
            <a:r>
              <a:rPr lang="en-GB" sz="1400" dirty="0">
                <a:latin typeface="Calibri Light"/>
                <a:cs typeface="Calibri"/>
              </a:rPr>
              <a:t>. </a:t>
            </a:r>
            <a:r>
              <a:rPr lang="en-GB" sz="1400" dirty="0" err="1">
                <a:latin typeface="Calibri Light"/>
                <a:cs typeface="Calibri"/>
              </a:rPr>
              <a:t>Gallwch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bron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arogli'r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rhedyn</a:t>
            </a:r>
            <a:r>
              <a:rPr lang="en-GB" sz="1400" dirty="0">
                <a:latin typeface="Calibri Light"/>
                <a:cs typeface="Calibri"/>
              </a:rPr>
              <a:t> a </a:t>
            </a:r>
            <a:r>
              <a:rPr lang="en-GB" sz="1400" dirty="0" err="1">
                <a:latin typeface="Calibri Light"/>
                <a:cs typeface="Calibri"/>
              </a:rPr>
              <a:t>chlywed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sŵn</a:t>
            </a:r>
            <a:r>
              <a:rPr lang="en-GB" sz="1400" dirty="0">
                <a:latin typeface="Calibri Light"/>
                <a:cs typeface="Calibri"/>
              </a:rPr>
              <a:t> y </a:t>
            </a:r>
            <a:r>
              <a:rPr lang="en-GB" sz="1400" dirty="0" err="1">
                <a:latin typeface="Calibri Light"/>
                <a:cs typeface="Calibri"/>
              </a:rPr>
              <a:t>dŵr</a:t>
            </a:r>
            <a:r>
              <a:rPr lang="en-GB" sz="1400" dirty="0">
                <a:latin typeface="Calibri Light"/>
                <a:cs typeface="Calibri"/>
              </a:rPr>
              <a:t>! </a:t>
            </a:r>
            <a:r>
              <a:rPr lang="en-GB" sz="1400" dirty="0" err="1">
                <a:latin typeface="Calibri Light"/>
                <a:cs typeface="Calibri"/>
              </a:rPr>
              <a:t>Mae'n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amlwg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ei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fod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yn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caru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ei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deithiau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cerdded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yng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nghefn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gwlad</a:t>
            </a:r>
            <a:r>
              <a:rPr lang="en-GB" sz="1400" dirty="0">
                <a:latin typeface="Calibri Light"/>
                <a:cs typeface="Calibri"/>
              </a:rPr>
              <a:t>, a </a:t>
            </a:r>
            <a:r>
              <a:rPr lang="en-GB" sz="1400" dirty="0" err="1">
                <a:latin typeface="Calibri Light"/>
                <a:cs typeface="Calibri"/>
              </a:rPr>
              <a:t>byddai</a:t>
            </a:r>
            <a:r>
              <a:rPr lang="en-GB" sz="1400" dirty="0">
                <a:latin typeface="Calibri Light"/>
                <a:cs typeface="Calibri"/>
              </a:rPr>
              <a:t> Helen; a </a:t>
            </a:r>
            <a:r>
              <a:rPr lang="en-GB" sz="1400" dirty="0" err="1">
                <a:latin typeface="Calibri Light"/>
                <a:cs typeface="Calibri"/>
              </a:rPr>
              <a:t>oedd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yn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aml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gartref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gyda’r</a:t>
            </a:r>
            <a:r>
              <a:rPr lang="en-GB" sz="1400" dirty="0">
                <a:latin typeface="Calibri Light"/>
                <a:cs typeface="Calibri"/>
              </a:rPr>
              <a:t> plant ac </a:t>
            </a:r>
            <a:r>
              <a:rPr lang="en-GB" sz="1400" dirty="0" err="1">
                <a:latin typeface="Calibri Light"/>
                <a:cs typeface="Calibri"/>
              </a:rPr>
              <a:t>wedi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ei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gwahanu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oddi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wrth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ei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gŵr</a:t>
            </a:r>
            <a:r>
              <a:rPr lang="en-GB" sz="1400" dirty="0">
                <a:latin typeface="Calibri Light"/>
                <a:cs typeface="Calibri"/>
              </a:rPr>
              <a:t>, </a:t>
            </a:r>
            <a:r>
              <a:rPr lang="en-GB" sz="1400" dirty="0" err="1">
                <a:latin typeface="Calibri Light"/>
                <a:cs typeface="Calibri"/>
              </a:rPr>
              <a:t>siŵr</a:t>
            </a:r>
            <a:r>
              <a:rPr lang="en-GB" sz="1400" dirty="0">
                <a:latin typeface="Calibri Light"/>
                <a:cs typeface="Calibri"/>
              </a:rPr>
              <a:t> o </a:t>
            </a:r>
            <a:r>
              <a:rPr lang="en-GB" sz="1400" dirty="0" err="1">
                <a:latin typeface="Calibri Light"/>
                <a:cs typeface="Calibri"/>
              </a:rPr>
              <a:t>fod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yn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ysu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i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gael</a:t>
            </a:r>
            <a:r>
              <a:rPr lang="en-GB" sz="1400" dirty="0">
                <a:latin typeface="Calibri Light"/>
                <a:cs typeface="Calibri"/>
              </a:rPr>
              <a:t> bod </a:t>
            </a:r>
            <a:r>
              <a:rPr lang="en-GB" sz="1400" dirty="0" err="1">
                <a:latin typeface="Calibri Light"/>
                <a:cs typeface="Calibri"/>
              </a:rPr>
              <a:t>yno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dirty="0" err="1">
                <a:latin typeface="Calibri Light"/>
                <a:cs typeface="Calibri"/>
              </a:rPr>
              <a:t>hefyd</a:t>
            </a:r>
            <a:r>
              <a:rPr lang="en-GB" sz="1400" dirty="0">
                <a:latin typeface="Calibri Light"/>
                <a:cs typeface="Calibri"/>
              </a:rPr>
              <a:t>. </a:t>
            </a:r>
            <a:endParaRPr lang="en-GB" sz="1400" dirty="0">
              <a:latin typeface="Calibri Light"/>
              <a:cs typeface="Calibri Light"/>
            </a:endParaRPr>
          </a:p>
          <a:p>
            <a:endParaRPr lang="en-GB" dirty="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A095C2-2E20-40AC-9520-EFFF8D2A1B80}"/>
              </a:ext>
            </a:extLst>
          </p:cNvPr>
          <p:cNvSpPr txBox="1"/>
          <p:nvPr/>
        </p:nvSpPr>
        <p:spPr>
          <a:xfrm>
            <a:off x="5514521" y="1117998"/>
            <a:ext cx="3951903" cy="461664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400" i="1" dirty="0">
                <a:latin typeface="Calibri Light"/>
                <a:cs typeface="Times New Roman"/>
              </a:rPr>
              <a:t>17 Woodville Street 15.viii '98 </a:t>
            </a:r>
            <a:endParaRPr lang="en-GB" sz="1400" i="1" dirty="0">
              <a:latin typeface="Calibri Light"/>
              <a:cs typeface="Times New Roman" panose="02020603050405020304" pitchFamily="18" charset="0"/>
            </a:endParaRPr>
          </a:p>
          <a:p>
            <a:endParaRPr lang="en-GB" sz="1400" i="1" dirty="0">
              <a:latin typeface="Calibri Light"/>
              <a:cs typeface="Times New Roman"/>
            </a:endParaRPr>
          </a:p>
          <a:p>
            <a:r>
              <a:rPr lang="en-GB" sz="1400" i="1" dirty="0">
                <a:latin typeface="Calibri Light"/>
                <a:cs typeface="Times New Roman"/>
              </a:rPr>
              <a:t>“</a:t>
            </a:r>
            <a:r>
              <a:rPr lang="en-GB" sz="1400" i="1" err="1">
                <a:latin typeface="Calibri Light"/>
                <a:cs typeface="Times New Roman"/>
              </a:rPr>
              <a:t>Fy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annwyl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gyfaill</a:t>
            </a:r>
            <a:r>
              <a:rPr lang="en-GB" sz="1400" i="1" dirty="0">
                <a:latin typeface="Calibri Light"/>
                <a:cs typeface="Times New Roman"/>
              </a:rPr>
              <a:t>, </a:t>
            </a:r>
            <a:r>
              <a:rPr lang="en-GB" sz="1400" i="1" err="1">
                <a:latin typeface="Calibri Light"/>
                <a:cs typeface="Times New Roman"/>
              </a:rPr>
              <a:t>gallaf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ddychmygu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sut</a:t>
            </a:r>
            <a:r>
              <a:rPr lang="en-GB" sz="1400" i="1" dirty="0">
                <a:latin typeface="Calibri Light"/>
                <a:cs typeface="Times New Roman"/>
              </a:rPr>
              <a:t> y </a:t>
            </a:r>
            <a:r>
              <a:rPr lang="en-GB" sz="1400" i="1" err="1">
                <a:latin typeface="Calibri Light"/>
                <a:cs typeface="Times New Roman"/>
              </a:rPr>
              <a:t>byddech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wedi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mwynhau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fyd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nhaith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gerdded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ddydd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Gwener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diwethaf</a:t>
            </a:r>
            <a:r>
              <a:rPr lang="en-GB" sz="1400" i="1" dirty="0">
                <a:latin typeface="Calibri Light"/>
                <a:cs typeface="Times New Roman"/>
              </a:rPr>
              <a:t>! Es </a:t>
            </a:r>
            <a:r>
              <a:rPr lang="en-GB" sz="1400" i="1" err="1">
                <a:latin typeface="Calibri Light"/>
                <a:cs typeface="Times New Roman"/>
              </a:rPr>
              <a:t>i</a:t>
            </a:r>
            <a:r>
              <a:rPr lang="en-GB" sz="1400" i="1" dirty="0">
                <a:latin typeface="Calibri Light"/>
                <a:cs typeface="Times New Roman"/>
              </a:rPr>
              <a:t> weld </a:t>
            </a:r>
            <a:r>
              <a:rPr lang="en-GB" sz="1400" i="1" err="1">
                <a:latin typeface="Calibri Light"/>
                <a:cs typeface="Times New Roman"/>
              </a:rPr>
              <a:t>rhaeadr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yng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nghanol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coedwig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lydan</a:t>
            </a:r>
            <a:r>
              <a:rPr lang="en-GB" sz="1400" i="1" dirty="0">
                <a:latin typeface="Calibri Light"/>
                <a:cs typeface="Times New Roman"/>
              </a:rPr>
              <a:t>, </a:t>
            </a:r>
            <a:r>
              <a:rPr lang="en-GB" sz="1400" i="1" err="1">
                <a:latin typeface="Calibri Light"/>
                <a:cs typeface="Times New Roman"/>
              </a:rPr>
              <a:t>drwy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gaeau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tawel</a:t>
            </a:r>
            <a:r>
              <a:rPr lang="en-GB" sz="1400" i="1" dirty="0">
                <a:latin typeface="Calibri Light"/>
                <a:cs typeface="Times New Roman"/>
              </a:rPr>
              <a:t>, </a:t>
            </a:r>
            <a:r>
              <a:rPr lang="en-GB" sz="1400" i="1" err="1">
                <a:latin typeface="Calibri Light"/>
                <a:cs typeface="Times New Roman"/>
              </a:rPr>
              <a:t>ond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roedd</a:t>
            </a:r>
            <a:r>
              <a:rPr lang="en-GB" sz="1400" i="1" dirty="0">
                <a:latin typeface="Calibri Light"/>
                <a:cs typeface="Times New Roman"/>
              </a:rPr>
              <a:t> y </a:t>
            </a:r>
            <a:r>
              <a:rPr lang="en-GB" sz="1400" i="1" err="1">
                <a:latin typeface="Calibri Light"/>
                <a:cs typeface="Times New Roman"/>
              </a:rPr>
              <a:t>diwrnod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cyfan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yn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ddymunol</a:t>
            </a:r>
            <a:r>
              <a:rPr lang="en-GB" sz="1400" i="1" dirty="0">
                <a:latin typeface="Calibri Light"/>
                <a:cs typeface="Times New Roman"/>
              </a:rPr>
              <a:t>. Yn </a:t>
            </a:r>
            <a:r>
              <a:rPr lang="en-GB" sz="1400" i="1" err="1">
                <a:latin typeface="Calibri Light"/>
                <a:cs typeface="Times New Roman"/>
              </a:rPr>
              <a:t>syth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ar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ôl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swper</a:t>
            </a:r>
            <a:r>
              <a:rPr lang="en-GB" sz="1400" i="1" dirty="0">
                <a:latin typeface="Calibri Light"/>
                <a:cs typeface="Times New Roman"/>
              </a:rPr>
              <a:t>, </a:t>
            </a:r>
            <a:r>
              <a:rPr lang="en-GB" sz="1400" i="1" err="1">
                <a:latin typeface="Calibri Light"/>
                <a:cs typeface="Times New Roman"/>
              </a:rPr>
              <a:t>dechreuais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ar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daith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wyth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milltir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i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Rydaman</a:t>
            </a:r>
            <a:r>
              <a:rPr lang="en-GB" sz="1400" i="1" dirty="0">
                <a:latin typeface="Calibri Light"/>
                <a:cs typeface="Times New Roman"/>
              </a:rPr>
              <a:t>, </a:t>
            </a:r>
            <a:r>
              <a:rPr lang="en-GB" sz="1400" i="1" err="1">
                <a:latin typeface="Calibri Light"/>
                <a:cs typeface="Times New Roman"/>
              </a:rPr>
              <a:t>lle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mae</a:t>
            </a:r>
            <a:r>
              <a:rPr lang="en-GB" sz="1400" i="1" dirty="0">
                <a:latin typeface="Calibri Light"/>
                <a:cs typeface="Times New Roman"/>
              </a:rPr>
              <a:t> Gwili. </a:t>
            </a:r>
            <a:r>
              <a:rPr lang="en-GB" sz="1400" i="1" err="1">
                <a:latin typeface="Calibri Light"/>
                <a:cs typeface="Times New Roman"/>
              </a:rPr>
              <a:t>Roedd</a:t>
            </a:r>
            <a:r>
              <a:rPr lang="en-GB" sz="1400" i="1" dirty="0">
                <a:latin typeface="Calibri Light"/>
                <a:cs typeface="Times New Roman"/>
              </a:rPr>
              <a:t> y </a:t>
            </a:r>
            <a:r>
              <a:rPr lang="en-GB" sz="1400" i="1" err="1">
                <a:latin typeface="Calibri Light"/>
                <a:cs typeface="Times New Roman"/>
              </a:rPr>
              <a:t>ffordd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gyfan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ar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ochr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mynydd</a:t>
            </a:r>
            <a:r>
              <a:rPr lang="en-GB" sz="1400" i="1" dirty="0">
                <a:latin typeface="Calibri Light"/>
                <a:cs typeface="Times New Roman"/>
              </a:rPr>
              <a:t>, </a:t>
            </a:r>
            <a:r>
              <a:rPr lang="en-GB" sz="1400" i="1" err="1">
                <a:latin typeface="Calibri Light"/>
                <a:cs typeface="Times New Roman"/>
              </a:rPr>
              <a:t>ar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lôn</a:t>
            </a:r>
            <a:r>
              <a:rPr lang="en-GB" sz="1400" i="1" dirty="0">
                <a:latin typeface="Calibri Light"/>
                <a:cs typeface="Times New Roman"/>
              </a:rPr>
              <a:t> gul, </a:t>
            </a:r>
            <a:r>
              <a:rPr lang="en-GB" sz="1400" i="1" err="1">
                <a:latin typeface="Calibri Light"/>
                <a:cs typeface="Times New Roman"/>
              </a:rPr>
              <a:t>gyda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thomenni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creigiog</a:t>
            </a:r>
            <a:r>
              <a:rPr lang="en-GB" sz="1400" i="1" dirty="0">
                <a:latin typeface="Calibri Light"/>
                <a:cs typeface="Times New Roman"/>
              </a:rPr>
              <a:t> a </a:t>
            </a:r>
            <a:r>
              <a:rPr lang="en-GB" sz="1400" i="1" err="1">
                <a:latin typeface="Calibri Light"/>
                <a:cs typeface="Times New Roman"/>
              </a:rPr>
              <a:t>rhedyn</a:t>
            </a:r>
            <a:r>
              <a:rPr lang="en-GB" sz="1400" i="1" dirty="0">
                <a:latin typeface="Calibri Light"/>
                <a:cs typeface="Times New Roman"/>
              </a:rPr>
              <a:t>, a </a:t>
            </a:r>
            <a:r>
              <a:rPr lang="en-GB" sz="1400" i="1" err="1">
                <a:latin typeface="Calibri Light"/>
                <a:cs typeface="Times New Roman"/>
              </a:rPr>
              <a:t>hwnt</a:t>
            </a:r>
            <a:r>
              <a:rPr lang="en-GB" sz="1400" i="1" dirty="0">
                <a:latin typeface="Calibri Light"/>
                <a:cs typeface="Times New Roman"/>
              </a:rPr>
              <a:t> ac </a:t>
            </a:r>
            <a:r>
              <a:rPr lang="en-GB" sz="1400" i="1" err="1">
                <a:latin typeface="Calibri Light"/>
                <a:cs typeface="Times New Roman"/>
              </a:rPr>
              <a:t>yma</a:t>
            </a:r>
            <a:r>
              <a:rPr lang="en-GB" sz="1400" i="1" dirty="0">
                <a:latin typeface="Calibri Light"/>
                <a:cs typeface="Times New Roman"/>
              </a:rPr>
              <a:t>, </a:t>
            </a:r>
            <a:r>
              <a:rPr lang="en-GB" sz="1400" i="1" err="1">
                <a:latin typeface="Calibri Light"/>
                <a:cs typeface="Times New Roman"/>
              </a:rPr>
              <a:t>unwaith</a:t>
            </a:r>
            <a:r>
              <a:rPr lang="en-GB" sz="1400" i="1" dirty="0">
                <a:latin typeface="Calibri Light"/>
                <a:cs typeface="Times New Roman"/>
              </a:rPr>
              <a:t> neu </a:t>
            </a:r>
            <a:r>
              <a:rPr lang="en-GB" sz="1400" i="1" err="1">
                <a:latin typeface="Calibri Light"/>
                <a:cs typeface="Times New Roman"/>
              </a:rPr>
              <a:t>ddwywaith</a:t>
            </a:r>
            <a:r>
              <a:rPr lang="en-GB" sz="1400" i="1" dirty="0">
                <a:latin typeface="Calibri Light"/>
                <a:cs typeface="Times New Roman"/>
              </a:rPr>
              <a:t>, </a:t>
            </a:r>
            <a:r>
              <a:rPr lang="en-GB" sz="1400" i="1" err="1">
                <a:latin typeface="Calibri Light"/>
                <a:cs typeface="Times New Roman"/>
              </a:rPr>
              <a:t>tua</a:t>
            </a:r>
            <a:r>
              <a:rPr lang="en-GB" sz="1400" i="1" dirty="0">
                <a:latin typeface="Calibri Light"/>
                <a:cs typeface="Times New Roman"/>
              </a:rPr>
              <a:t> bob </a:t>
            </a:r>
            <a:r>
              <a:rPr lang="en-GB" sz="1400" i="1" err="1">
                <a:latin typeface="Calibri Light"/>
                <a:cs typeface="Times New Roman"/>
              </a:rPr>
              <a:t>milltir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croesai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ffrwd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fechan</a:t>
            </a:r>
            <a:r>
              <a:rPr lang="en-GB" sz="1400" i="1" dirty="0">
                <a:latin typeface="Calibri Light"/>
                <a:cs typeface="Times New Roman"/>
              </a:rPr>
              <a:t>. </a:t>
            </a:r>
            <a:r>
              <a:rPr lang="en-GB" sz="1400" i="1" err="1">
                <a:latin typeface="Calibri Light"/>
                <a:cs typeface="Times New Roman"/>
              </a:rPr>
              <a:t>Roedd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hi’n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boeth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iawn</a:t>
            </a:r>
            <a:r>
              <a:rPr lang="en-GB" sz="1400" i="1" dirty="0">
                <a:latin typeface="Calibri Light"/>
                <a:cs typeface="Times New Roman"/>
              </a:rPr>
              <a:t>; </a:t>
            </a:r>
            <a:r>
              <a:rPr lang="en-GB" sz="1400" i="1" err="1">
                <a:latin typeface="Calibri Light"/>
                <a:cs typeface="Times New Roman"/>
              </a:rPr>
              <a:t>gwelais</a:t>
            </a:r>
            <a:r>
              <a:rPr lang="en-GB" sz="1400" i="1" dirty="0">
                <a:latin typeface="Calibri Light"/>
                <a:cs typeface="Times New Roman"/>
              </a:rPr>
              <a:t> y </a:t>
            </a:r>
            <a:r>
              <a:rPr lang="en-GB" sz="1400" i="1" err="1">
                <a:latin typeface="Calibri Light"/>
                <a:cs typeface="Times New Roman"/>
              </a:rPr>
              <a:t>bysedd</a:t>
            </a:r>
            <a:r>
              <a:rPr lang="en-GB" sz="1400" i="1" dirty="0">
                <a:latin typeface="Calibri Light"/>
                <a:cs typeface="Times New Roman"/>
              </a:rPr>
              <a:t> y </a:t>
            </a:r>
            <a:r>
              <a:rPr lang="en-GB" sz="1400" i="1" err="1">
                <a:latin typeface="Calibri Light"/>
                <a:cs typeface="Times New Roman"/>
              </a:rPr>
              <a:t>cŵn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olaf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yno</a:t>
            </a:r>
            <a:r>
              <a:rPr lang="en-GB" sz="1400" i="1" dirty="0">
                <a:latin typeface="Calibri Light"/>
                <a:cs typeface="Times New Roman"/>
              </a:rPr>
              <a:t>, </a:t>
            </a:r>
            <a:r>
              <a:rPr lang="en-GB" sz="1400" i="1" err="1">
                <a:latin typeface="Calibri Light"/>
                <a:cs typeface="Times New Roman"/>
              </a:rPr>
              <a:t>a’r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mwyar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cyntaf</a:t>
            </a:r>
            <a:r>
              <a:rPr lang="en-GB" sz="1400" i="1" dirty="0">
                <a:latin typeface="Calibri Light"/>
                <a:cs typeface="Times New Roman"/>
              </a:rPr>
              <a:t>; </a:t>
            </a:r>
            <a:r>
              <a:rPr lang="en-GB" sz="1400" i="1" err="1">
                <a:latin typeface="Calibri Light"/>
                <a:cs typeface="Times New Roman"/>
              </a:rPr>
              <a:t>arogla’r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rhedyn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yn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hyfryd</a:t>
            </a:r>
            <a:r>
              <a:rPr lang="en-GB" sz="1400" i="1" dirty="0">
                <a:latin typeface="Calibri Light"/>
                <a:cs typeface="Times New Roman"/>
              </a:rPr>
              <a:t>. </a:t>
            </a:r>
            <a:r>
              <a:rPr lang="en-GB" sz="1400" i="1" err="1">
                <a:latin typeface="Calibri Light"/>
                <a:cs typeface="Times New Roman"/>
              </a:rPr>
              <a:t>Ar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ddiwedd</a:t>
            </a:r>
            <a:r>
              <a:rPr lang="en-GB" sz="1400" i="1" dirty="0">
                <a:latin typeface="Calibri Light"/>
                <a:cs typeface="Times New Roman"/>
              </a:rPr>
              <a:t> y </a:t>
            </a:r>
            <a:r>
              <a:rPr lang="en-GB" sz="1400" i="1" err="1">
                <a:latin typeface="Calibri Light"/>
                <a:cs typeface="Times New Roman"/>
              </a:rPr>
              <a:t>daith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cefais</a:t>
            </a:r>
            <a:r>
              <a:rPr lang="en-GB" sz="1400" i="1" dirty="0">
                <a:latin typeface="Calibri Light"/>
                <a:cs typeface="Times New Roman"/>
              </a:rPr>
              <a:t> de </a:t>
            </a:r>
            <a:r>
              <a:rPr lang="en-GB" sz="1400" i="1" err="1">
                <a:latin typeface="Calibri Light"/>
                <a:cs typeface="Times New Roman"/>
              </a:rPr>
              <a:t>gyda</a:t>
            </a:r>
            <a:r>
              <a:rPr lang="en-GB" sz="1400" i="1" dirty="0">
                <a:latin typeface="Calibri Light"/>
                <a:cs typeface="Times New Roman"/>
              </a:rPr>
              <a:t> Gwili, </a:t>
            </a:r>
            <a:r>
              <a:rPr lang="en-GB" sz="1400" i="1" err="1">
                <a:latin typeface="Calibri Light"/>
                <a:cs typeface="Times New Roman"/>
              </a:rPr>
              <a:t>a’i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brifathro</a:t>
            </a:r>
            <a:r>
              <a:rPr lang="en-GB" sz="1400" i="1" dirty="0">
                <a:latin typeface="Calibri Light"/>
                <a:cs typeface="Times New Roman"/>
              </a:rPr>
              <a:t> "</a:t>
            </a:r>
            <a:r>
              <a:rPr lang="en-GB" sz="1400" i="1" err="1">
                <a:latin typeface="Calibri Light"/>
                <a:cs typeface="Times New Roman"/>
              </a:rPr>
              <a:t>Watkyn</a:t>
            </a:r>
            <a:r>
              <a:rPr lang="en-GB" sz="1400" i="1" dirty="0">
                <a:latin typeface="Calibri Light"/>
                <a:cs typeface="Times New Roman"/>
              </a:rPr>
              <a:t> Wyn", </a:t>
            </a:r>
            <a:r>
              <a:rPr lang="en-GB" sz="1400" i="1" err="1">
                <a:latin typeface="Calibri Light"/>
                <a:cs typeface="Times New Roman"/>
              </a:rPr>
              <a:t>bardd</a:t>
            </a:r>
            <a:r>
              <a:rPr lang="en-GB" sz="1400" i="1" dirty="0">
                <a:latin typeface="Calibri Light"/>
                <a:cs typeface="Times New Roman"/>
              </a:rPr>
              <a:t> a </a:t>
            </a:r>
            <a:r>
              <a:rPr lang="en-GB" sz="1400" i="1" err="1">
                <a:latin typeface="Calibri Light"/>
                <a:cs typeface="Times New Roman"/>
              </a:rPr>
              <a:t>digrifwr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enwog</a:t>
            </a:r>
            <a:r>
              <a:rPr lang="en-GB" sz="1400" i="1" dirty="0">
                <a:latin typeface="Calibri Light"/>
                <a:cs typeface="Times New Roman"/>
              </a:rPr>
              <a:t>. </a:t>
            </a:r>
            <a:r>
              <a:rPr lang="en-GB" sz="1400" i="1" err="1">
                <a:latin typeface="Calibri Light"/>
                <a:cs typeface="Times New Roman"/>
              </a:rPr>
              <a:t>Wedyn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aethom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i</a:t>
            </a:r>
            <a:r>
              <a:rPr lang="en-GB" sz="1400" i="1" dirty="0">
                <a:latin typeface="Calibri Light"/>
                <a:cs typeface="Times New Roman"/>
              </a:rPr>
              <a:t> weld </a:t>
            </a:r>
            <a:r>
              <a:rPr lang="en-GB" sz="1400" i="1" err="1">
                <a:latin typeface="Calibri Light"/>
                <a:cs typeface="Times New Roman"/>
              </a:rPr>
              <a:t>rhaeadrau</a:t>
            </a:r>
            <a:r>
              <a:rPr lang="en-GB" sz="1400" i="1" dirty="0">
                <a:latin typeface="Calibri Light"/>
                <a:cs typeface="Times New Roman"/>
              </a:rPr>
              <a:t> Glyn Hir, </a:t>
            </a:r>
            <a:r>
              <a:rPr lang="en-GB" sz="1400" i="1" err="1">
                <a:latin typeface="Calibri Light"/>
                <a:cs typeface="Times New Roman"/>
              </a:rPr>
              <a:t>gyda'u</a:t>
            </a:r>
            <a:r>
              <a:rPr lang="en-GB" sz="1400" i="1" dirty="0">
                <a:latin typeface="Calibri Light"/>
                <a:cs typeface="Times New Roman"/>
              </a:rPr>
              <a:t> '</a:t>
            </a:r>
            <a:r>
              <a:rPr lang="en-GB" sz="1400" i="1" err="1">
                <a:latin typeface="Calibri Light"/>
                <a:cs typeface="Times New Roman"/>
              </a:rPr>
              <a:t>sŵn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tawel</a:t>
            </a:r>
            <a:r>
              <a:rPr lang="en-GB" sz="1400" i="1" dirty="0">
                <a:latin typeface="Calibri Light"/>
                <a:cs typeface="Times New Roman"/>
              </a:rPr>
              <a:t>' </a:t>
            </a:r>
            <a:r>
              <a:rPr lang="en-GB" sz="1400" i="1" err="1">
                <a:latin typeface="Calibri Light"/>
                <a:cs typeface="Times New Roman"/>
              </a:rPr>
              <a:t>fel</a:t>
            </a:r>
            <a:r>
              <a:rPr lang="en-GB" sz="1400" i="1" dirty="0">
                <a:latin typeface="Calibri Light"/>
                <a:cs typeface="Times New Roman"/>
              </a:rPr>
              <a:t> y </a:t>
            </a:r>
            <a:r>
              <a:rPr lang="en-GB" sz="1400" i="1" err="1">
                <a:latin typeface="Calibri Light"/>
                <a:cs typeface="Times New Roman"/>
              </a:rPr>
              <a:t>dywed</a:t>
            </a:r>
            <a:r>
              <a:rPr lang="en-GB" sz="1400" i="1" dirty="0">
                <a:latin typeface="Calibri Light"/>
                <a:cs typeface="Times New Roman"/>
              </a:rPr>
              <a:t> Gwili. F </a:t>
            </a:r>
            <a:r>
              <a:rPr lang="en-GB" sz="1400" i="1" err="1">
                <a:latin typeface="Calibri Light"/>
                <a:cs typeface="Times New Roman"/>
              </a:rPr>
              <a:t>wnes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i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ddychwelyd</a:t>
            </a:r>
            <a:r>
              <a:rPr lang="en-GB" sz="1400" i="1" dirty="0">
                <a:latin typeface="Calibri Light"/>
                <a:cs typeface="Times New Roman"/>
              </a:rPr>
              <a:t> â </a:t>
            </a:r>
            <a:r>
              <a:rPr lang="en-GB" sz="1400" i="1" err="1">
                <a:latin typeface="Calibri Light"/>
                <a:cs typeface="Times New Roman"/>
              </a:rPr>
              <a:t>dyrnaid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bach</a:t>
            </a:r>
            <a:r>
              <a:rPr lang="en-GB" sz="1400" i="1" dirty="0">
                <a:latin typeface="Calibri Light"/>
                <a:cs typeface="Times New Roman"/>
              </a:rPr>
              <a:t> o </a:t>
            </a:r>
            <a:r>
              <a:rPr lang="en-GB" sz="1400" i="1" err="1">
                <a:latin typeface="Calibri Light"/>
                <a:cs typeface="Times New Roman"/>
              </a:rPr>
              <a:t>berlysiau</a:t>
            </a:r>
            <a:r>
              <a:rPr lang="en-GB" sz="1400" i="1" dirty="0">
                <a:latin typeface="Calibri Light"/>
                <a:cs typeface="Times New Roman"/>
              </a:rPr>
              <a:t> a </a:t>
            </a:r>
            <a:r>
              <a:rPr lang="en-GB" sz="1400" i="1" err="1">
                <a:latin typeface="Calibri Light"/>
                <a:cs typeface="Times New Roman"/>
              </a:rPr>
              <a:t>rhedyn</a:t>
            </a:r>
            <a:r>
              <a:rPr lang="en-GB" sz="1400" i="1" dirty="0">
                <a:latin typeface="Calibri Light"/>
                <a:cs typeface="Times New Roman"/>
              </a:rPr>
              <a:t> - </a:t>
            </a:r>
            <a:r>
              <a:rPr lang="en-GB" sz="1400" i="1" err="1">
                <a:latin typeface="Calibri Light"/>
                <a:cs typeface="Times New Roman"/>
              </a:rPr>
              <a:t>rhai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llus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duon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bach</a:t>
            </a:r>
            <a:r>
              <a:rPr lang="en-GB" sz="1400" i="1" dirty="0">
                <a:latin typeface="Calibri Light"/>
                <a:cs typeface="Times New Roman"/>
              </a:rPr>
              <a:t> (neu ‘</a:t>
            </a:r>
            <a:r>
              <a:rPr lang="en-GB" sz="1400" i="1" err="1">
                <a:latin typeface="Calibri Light"/>
                <a:cs typeface="Times New Roman"/>
              </a:rPr>
              <a:t>whostleberies</a:t>
            </a:r>
            <a:r>
              <a:rPr lang="en-GB" sz="1400" i="1" dirty="0">
                <a:latin typeface="Calibri Light"/>
                <a:cs typeface="Times New Roman"/>
              </a:rPr>
              <a:t>’). </a:t>
            </a:r>
            <a:r>
              <a:rPr lang="en-GB" sz="1400" i="1" err="1">
                <a:latin typeface="Calibri Light"/>
                <a:cs typeface="Times New Roman"/>
              </a:rPr>
              <a:t>Roeddwn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i'n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fodlon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iawn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fy</a:t>
            </a:r>
            <a:r>
              <a:rPr lang="en-GB" sz="1400" i="1" dirty="0">
                <a:latin typeface="Calibri Light"/>
                <a:cs typeface="Times New Roman"/>
              </a:rPr>
              <a:t> </a:t>
            </a:r>
            <a:r>
              <a:rPr lang="en-GB" sz="1400" i="1" err="1">
                <a:latin typeface="Calibri Light"/>
                <a:cs typeface="Times New Roman"/>
              </a:rPr>
              <a:t>myd</a:t>
            </a:r>
            <a:r>
              <a:rPr lang="en-GB" sz="1400" i="1" dirty="0">
                <a:latin typeface="Calibri Light"/>
                <a:cs typeface="Times New Roman"/>
              </a:rPr>
              <a:t>…….. “ (</a:t>
            </a:r>
            <a:r>
              <a:rPr lang="en-GB" sz="1400" i="1" err="1">
                <a:latin typeface="Calibri Light"/>
                <a:cs typeface="Times New Roman"/>
              </a:rPr>
              <a:t>Cyfieithiad</a:t>
            </a:r>
            <a:r>
              <a:rPr lang="en-GB" sz="1400" i="1" dirty="0">
                <a:latin typeface="Calibri Light"/>
                <a:cs typeface="Times New Roman"/>
              </a:rPr>
              <a:t>) </a:t>
            </a:r>
            <a:endParaRPr lang="en-GB" sz="1400">
              <a:latin typeface="Calibri Light"/>
              <a:cs typeface="Calibri Light"/>
            </a:endParaRPr>
          </a:p>
          <a:p>
            <a:endParaRPr lang="en-GB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193665-F16C-4418-8D07-94A392718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868" y="1871645"/>
            <a:ext cx="1270990" cy="172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791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BF4F3-A28E-4DA2-99AB-C7F84CC62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01" y="457200"/>
            <a:ext cx="4625276" cy="840991"/>
          </a:xfrm>
        </p:spPr>
        <p:txBody>
          <a:bodyPr>
            <a:norm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Calibri Light"/>
                <a:cs typeface="Calibri"/>
              </a:rPr>
              <a:t>Archifau</a:t>
            </a:r>
            <a:r>
              <a:rPr lang="en-US" sz="2000" dirty="0">
                <a:solidFill>
                  <a:srgbClr val="FF0000"/>
                </a:solidFill>
                <a:latin typeface="Calibri Light"/>
                <a:cs typeface="Calibri"/>
              </a:rPr>
              <a:t> </a:t>
            </a:r>
            <a:r>
              <a:rPr lang="en-US" sz="2000" dirty="0" err="1">
                <a:solidFill>
                  <a:srgbClr val="FF0000"/>
                </a:solidFill>
                <a:latin typeface="Calibri Light"/>
                <a:cs typeface="Calibri"/>
              </a:rPr>
              <a:t>Morgannwg</a:t>
            </a:r>
            <a:br>
              <a:rPr lang="en-US" sz="2000" dirty="0">
                <a:solidFill>
                  <a:srgbClr val="FF0000"/>
                </a:solidFill>
                <a:cs typeface="Calibri"/>
              </a:rPr>
            </a:br>
            <a:r>
              <a:rPr lang="en-GB" sz="2000" dirty="0" err="1">
                <a:solidFill>
                  <a:srgbClr val="FF0000"/>
                </a:solidFill>
              </a:rPr>
              <a:t>Casgliad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Cymunedol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Dociau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Caerdydd</a:t>
            </a:r>
            <a:endParaRPr lang="en-GB" sz="2000">
              <a:solidFill>
                <a:srgbClr val="FF0000"/>
              </a:solidFill>
              <a:cs typeface="Calibri Light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3FBE50-E75B-4C01-92AA-4DF9FE4956F9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899C34-3351-44F0-BD47-D4AD3BC76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2758" y="1656862"/>
            <a:ext cx="5810262" cy="421212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400" b="1" i="0" dirty="0">
                <a:solidFill>
                  <a:srgbClr val="000000"/>
                </a:solidFill>
                <a:effectLst/>
                <a:latin typeface="Calibri Light"/>
                <a:cs typeface="Calibri Light"/>
              </a:rPr>
              <a:t>Kathryn Lewis, </a:t>
            </a:r>
            <a:r>
              <a:rPr lang="en-GB" sz="1400" b="1" dirty="0">
                <a:solidFill>
                  <a:srgbClr val="000000"/>
                </a:solidFill>
                <a:latin typeface="Calibri Light"/>
                <a:cs typeface="Calibri Light"/>
              </a:rPr>
              <a:t>De Cymru</a:t>
            </a:r>
            <a:endParaRPr lang="en-GB" sz="1400" b="1" i="0" dirty="0">
              <a:solidFill>
                <a:srgbClr val="000000"/>
              </a:solidFill>
              <a:effectLst/>
              <a:latin typeface="Calibri Light"/>
              <a:cs typeface="Calibri Light"/>
            </a:endParaRPr>
          </a:p>
          <a:p>
            <a:r>
              <a:rPr lang="en-GB" sz="1400" err="1">
                <a:latin typeface="Calibri Light"/>
                <a:cs typeface="Calibri"/>
              </a:rPr>
              <a:t>Roedd</a:t>
            </a:r>
            <a:r>
              <a:rPr lang="en-GB" sz="1400" dirty="0">
                <a:latin typeface="Calibri Light"/>
                <a:cs typeface="Calibri"/>
              </a:rPr>
              <a:t> y </a:t>
            </a:r>
            <a:r>
              <a:rPr lang="en-GB" sz="1400" err="1">
                <a:latin typeface="Calibri Light"/>
                <a:cs typeface="Calibri"/>
              </a:rPr>
              <a:t>ffotograff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hwn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yn</a:t>
            </a:r>
            <a:r>
              <a:rPr lang="en-GB" sz="1400" dirty="0">
                <a:latin typeface="Calibri Light"/>
                <a:cs typeface="Calibri"/>
              </a:rPr>
              <a:t> un o </a:t>
            </a:r>
            <a:r>
              <a:rPr lang="en-GB" sz="1400" err="1">
                <a:latin typeface="Calibri Light"/>
                <a:cs typeface="Calibri"/>
              </a:rPr>
              <a:t>fy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ffefrynnau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mewn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casgliad</a:t>
            </a:r>
            <a:r>
              <a:rPr lang="en-GB" sz="1400" dirty="0">
                <a:latin typeface="Calibri Light"/>
                <a:cs typeface="Calibri"/>
              </a:rPr>
              <a:t> o </a:t>
            </a:r>
            <a:r>
              <a:rPr lang="en-GB" sz="1400" err="1">
                <a:latin typeface="Calibri Light"/>
                <a:cs typeface="Calibri"/>
              </a:rPr>
              <a:t>ffotograffau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hyfryd</a:t>
            </a:r>
            <a:r>
              <a:rPr lang="en-GB" sz="1400" dirty="0">
                <a:latin typeface="Calibri Light"/>
                <a:cs typeface="Calibri"/>
              </a:rPr>
              <a:t> o </a:t>
            </a:r>
            <a:r>
              <a:rPr lang="en-GB" sz="1400" err="1">
                <a:latin typeface="Calibri Light"/>
                <a:cs typeface="Calibri"/>
              </a:rPr>
              <a:t>Gymuned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Dociau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Caerdydd</a:t>
            </a:r>
            <a:r>
              <a:rPr lang="en-GB" sz="1400" dirty="0">
                <a:latin typeface="Calibri Light"/>
                <a:cs typeface="Calibri"/>
              </a:rPr>
              <a:t>. </a:t>
            </a:r>
            <a:r>
              <a:rPr lang="en-GB" sz="1400" err="1">
                <a:latin typeface="Calibri Light"/>
                <a:cs typeface="Calibri"/>
              </a:rPr>
              <a:t>Mae’n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ffotograff</a:t>
            </a:r>
            <a:r>
              <a:rPr lang="en-GB" sz="1400" dirty="0">
                <a:latin typeface="Calibri Light"/>
                <a:cs typeface="Calibri"/>
              </a:rPr>
              <a:t> o </a:t>
            </a:r>
            <a:r>
              <a:rPr lang="en-GB" sz="1400" err="1">
                <a:latin typeface="Calibri Light"/>
                <a:cs typeface="Calibri"/>
              </a:rPr>
              <a:t>bortread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mewn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stiwdio</a:t>
            </a:r>
            <a:r>
              <a:rPr lang="en-GB" sz="1400" dirty="0">
                <a:latin typeface="Calibri Light"/>
                <a:cs typeface="Calibri"/>
              </a:rPr>
              <a:t> a </a:t>
            </a:r>
            <a:r>
              <a:rPr lang="en-GB" sz="1400" err="1">
                <a:latin typeface="Calibri Light"/>
                <a:cs typeface="Calibri"/>
              </a:rPr>
              <a:t>ddau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blentyn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ifanc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iawn</a:t>
            </a:r>
            <a:r>
              <a:rPr lang="en-GB" sz="1400" dirty="0">
                <a:latin typeface="Calibri Light"/>
                <a:cs typeface="Calibri"/>
              </a:rPr>
              <a:t> a </a:t>
            </a:r>
            <a:r>
              <a:rPr lang="en-GB" sz="1400" err="1">
                <a:latin typeface="Calibri Light"/>
                <a:cs typeface="Calibri"/>
              </a:rPr>
              <a:t>dynnwyd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gan</a:t>
            </a:r>
            <a:r>
              <a:rPr lang="en-GB" sz="1400" dirty="0">
                <a:latin typeface="Calibri Light"/>
                <a:cs typeface="Calibri"/>
              </a:rPr>
              <a:t> Fred Petersen 232 </a:t>
            </a:r>
            <a:r>
              <a:rPr lang="en-GB" sz="1400" err="1">
                <a:latin typeface="Calibri Light"/>
                <a:cs typeface="Calibri"/>
              </a:rPr>
              <a:t>Stryd</a:t>
            </a:r>
            <a:r>
              <a:rPr lang="en-GB" sz="1400" dirty="0">
                <a:latin typeface="Calibri Light"/>
                <a:cs typeface="Calibri"/>
              </a:rPr>
              <a:t> Bute, </a:t>
            </a:r>
            <a:r>
              <a:rPr lang="en-GB" sz="1400" err="1">
                <a:latin typeface="Calibri Light"/>
                <a:cs typeface="Calibri"/>
              </a:rPr>
              <a:t>Caerdydd</a:t>
            </a:r>
            <a:r>
              <a:rPr lang="en-GB" sz="1400" dirty="0">
                <a:latin typeface="Calibri Light"/>
                <a:cs typeface="Calibri"/>
              </a:rPr>
              <a:t>. </a:t>
            </a:r>
            <a:endParaRPr lang="en-GB" sz="1400">
              <a:latin typeface="Calibri Light"/>
              <a:cs typeface="Calibri Light"/>
            </a:endParaRPr>
          </a:p>
          <a:p>
            <a:r>
              <a:rPr lang="en-GB" sz="1400" err="1">
                <a:latin typeface="Calibri Light"/>
                <a:cs typeface="Calibri"/>
              </a:rPr>
              <a:t>Mae'n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ymddangos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eu</a:t>
            </a:r>
            <a:r>
              <a:rPr lang="en-GB" sz="1400" dirty="0">
                <a:latin typeface="Calibri Light"/>
                <a:cs typeface="Calibri"/>
              </a:rPr>
              <a:t> bod </a:t>
            </a:r>
            <a:r>
              <a:rPr lang="en-GB" sz="1400" err="1">
                <a:latin typeface="Calibri Light"/>
                <a:cs typeface="Calibri"/>
              </a:rPr>
              <a:t>yn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gwisgo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eu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dillad</a:t>
            </a:r>
            <a:r>
              <a:rPr lang="en-GB" sz="1400" dirty="0">
                <a:latin typeface="Calibri Light"/>
                <a:cs typeface="Calibri"/>
              </a:rPr>
              <a:t> "</a:t>
            </a:r>
            <a:r>
              <a:rPr lang="en-GB" sz="1400" err="1">
                <a:latin typeface="Calibri Light"/>
                <a:cs typeface="Calibri"/>
              </a:rPr>
              <a:t>gorau</a:t>
            </a:r>
            <a:r>
              <a:rPr lang="en-GB" sz="1400" dirty="0">
                <a:latin typeface="Calibri Light"/>
                <a:cs typeface="Calibri"/>
              </a:rPr>
              <a:t>” ac </a:t>
            </a:r>
            <a:r>
              <a:rPr lang="en-GB" sz="1400" err="1">
                <a:latin typeface="Calibri Light"/>
                <a:cs typeface="Calibri"/>
              </a:rPr>
              <a:t>roeddwn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yn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gallu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gweld</a:t>
            </a:r>
            <a:r>
              <a:rPr lang="en-GB" sz="1400" dirty="0">
                <a:latin typeface="Calibri Light"/>
                <a:cs typeface="Calibri"/>
              </a:rPr>
              <a:t> y </a:t>
            </a:r>
            <a:r>
              <a:rPr lang="en-GB" sz="1400" err="1">
                <a:latin typeface="Calibri Light"/>
                <a:cs typeface="Calibri"/>
              </a:rPr>
              <a:t>manylion</a:t>
            </a:r>
            <a:r>
              <a:rPr lang="en-GB" sz="1400" dirty="0">
                <a:latin typeface="Calibri Light"/>
                <a:cs typeface="Calibri"/>
              </a:rPr>
              <a:t>. </a:t>
            </a:r>
            <a:r>
              <a:rPr lang="en-GB" sz="1400" err="1">
                <a:latin typeface="Calibri Light"/>
                <a:cs typeface="Calibri"/>
              </a:rPr>
              <a:t>Rwy'n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hoff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iawn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o'r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esgidiau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sgleiniog</a:t>
            </a:r>
            <a:r>
              <a:rPr lang="en-GB" sz="1400" dirty="0">
                <a:latin typeface="Calibri Light"/>
                <a:cs typeface="Calibri"/>
              </a:rPr>
              <a:t> y </a:t>
            </a:r>
            <a:r>
              <a:rPr lang="en-GB" sz="1400" err="1">
                <a:latin typeface="Calibri Light"/>
                <a:cs typeface="Calibri"/>
              </a:rPr>
              <a:t>mae'r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ddau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blentyn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yn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eu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gwisgo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sydd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yn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ôl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pob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tebyg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wedi'u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sgleinio'n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arbennig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ar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gyfer</a:t>
            </a:r>
            <a:r>
              <a:rPr lang="en-GB" sz="1400" dirty="0">
                <a:latin typeface="Calibri Light"/>
                <a:cs typeface="Calibri"/>
              </a:rPr>
              <a:t> y </a:t>
            </a:r>
            <a:r>
              <a:rPr lang="en-GB" sz="1400" err="1">
                <a:latin typeface="Calibri Light"/>
                <a:cs typeface="Calibri"/>
              </a:rPr>
              <a:t>ffotograff</a:t>
            </a:r>
            <a:r>
              <a:rPr lang="en-GB" sz="1400" dirty="0">
                <a:latin typeface="Calibri Light"/>
                <a:cs typeface="Calibri"/>
              </a:rPr>
              <a:t>. </a:t>
            </a:r>
            <a:r>
              <a:rPr lang="en-GB" sz="1400" err="1">
                <a:latin typeface="Calibri Light"/>
                <a:cs typeface="Calibri"/>
              </a:rPr>
              <a:t>Efallai</a:t>
            </a:r>
            <a:r>
              <a:rPr lang="en-GB" sz="1400" dirty="0">
                <a:latin typeface="Calibri Light"/>
                <a:cs typeface="Calibri"/>
              </a:rPr>
              <a:t> bod </a:t>
            </a:r>
            <a:r>
              <a:rPr lang="en-GB" sz="1400" err="1">
                <a:latin typeface="Calibri Light"/>
                <a:cs typeface="Calibri"/>
              </a:rPr>
              <a:t>eu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dillad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wedi'u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gwneud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gartref</a:t>
            </a:r>
            <a:r>
              <a:rPr lang="en-GB" sz="1400" dirty="0">
                <a:latin typeface="Calibri Light"/>
                <a:cs typeface="Calibri"/>
              </a:rPr>
              <a:t>  </a:t>
            </a:r>
            <a:r>
              <a:rPr lang="en-GB" sz="1400" err="1">
                <a:latin typeface="Calibri Light"/>
                <a:cs typeface="Calibri"/>
              </a:rPr>
              <a:t>ond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maent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yn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dangos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manylion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hyfryd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fel</a:t>
            </a:r>
            <a:r>
              <a:rPr lang="en-GB" sz="1400" dirty="0">
                <a:latin typeface="Calibri Light"/>
                <a:cs typeface="Calibri"/>
              </a:rPr>
              <a:t> y </a:t>
            </a:r>
            <a:r>
              <a:rPr lang="en-GB" sz="1400" err="1">
                <a:latin typeface="Calibri Light"/>
                <a:cs typeface="Calibri"/>
              </a:rPr>
              <a:t>gwregys</a:t>
            </a:r>
            <a:r>
              <a:rPr lang="en-GB" sz="1400" dirty="0">
                <a:latin typeface="Calibri Light"/>
                <a:cs typeface="Calibri"/>
              </a:rPr>
              <a:t>, </a:t>
            </a:r>
            <a:r>
              <a:rPr lang="en-GB" sz="1400" err="1">
                <a:latin typeface="Calibri Light"/>
                <a:cs typeface="Calibri"/>
              </a:rPr>
              <a:t>botymau</a:t>
            </a:r>
            <a:r>
              <a:rPr lang="en-GB" sz="1400" dirty="0">
                <a:latin typeface="Calibri Light"/>
                <a:cs typeface="Calibri"/>
              </a:rPr>
              <a:t> a choler </a:t>
            </a:r>
            <a:r>
              <a:rPr lang="en-GB" sz="1400" err="1">
                <a:latin typeface="Calibri Light"/>
                <a:cs typeface="Calibri"/>
              </a:rPr>
              <a:t>ar</a:t>
            </a:r>
            <a:r>
              <a:rPr lang="en-GB" sz="1400" dirty="0">
                <a:latin typeface="Calibri Light"/>
                <a:cs typeface="Calibri"/>
              </a:rPr>
              <a:t> got y </a:t>
            </a:r>
            <a:r>
              <a:rPr lang="en-GB" sz="1400" err="1">
                <a:latin typeface="Calibri Light"/>
                <a:cs typeface="Calibri"/>
              </a:rPr>
              <a:t>plentyn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ieuengaf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ynghyd</a:t>
            </a:r>
            <a:r>
              <a:rPr lang="en-GB" sz="1400" dirty="0">
                <a:latin typeface="Calibri Light"/>
                <a:cs typeface="Calibri"/>
              </a:rPr>
              <a:t> ag </a:t>
            </a:r>
            <a:r>
              <a:rPr lang="en-GB" sz="1400" err="1">
                <a:latin typeface="Calibri Light"/>
                <a:cs typeface="Calibri"/>
              </a:rPr>
              <a:t>ymyl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sgert</a:t>
            </a:r>
            <a:r>
              <a:rPr lang="en-GB" sz="1400" dirty="0">
                <a:latin typeface="Calibri Light"/>
                <a:cs typeface="Calibri"/>
              </a:rPr>
              <a:t> a </a:t>
            </a:r>
            <a:r>
              <a:rPr lang="en-GB" sz="1400" err="1">
                <a:latin typeface="Calibri Light"/>
                <a:cs typeface="Calibri"/>
              </a:rPr>
              <a:t>siaced</a:t>
            </a:r>
            <a:r>
              <a:rPr lang="en-GB" sz="1400" dirty="0">
                <a:latin typeface="Calibri Light"/>
                <a:cs typeface="Calibri"/>
              </a:rPr>
              <a:t> y </a:t>
            </a:r>
            <a:r>
              <a:rPr lang="en-GB" sz="1400" err="1">
                <a:latin typeface="Calibri Light"/>
                <a:cs typeface="Calibri"/>
              </a:rPr>
              <a:t>plentyn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hŷn</a:t>
            </a:r>
            <a:r>
              <a:rPr lang="en-GB" sz="1400" dirty="0">
                <a:latin typeface="Calibri Light"/>
                <a:cs typeface="Calibri"/>
              </a:rPr>
              <a:t>.   </a:t>
            </a:r>
            <a:endParaRPr lang="en-GB" sz="1400">
              <a:latin typeface="Calibri Light"/>
              <a:cs typeface="Calibri Light"/>
            </a:endParaRPr>
          </a:p>
          <a:p>
            <a:r>
              <a:rPr lang="en-GB" sz="1400" err="1">
                <a:latin typeface="Calibri Light"/>
                <a:cs typeface="Calibri"/>
              </a:rPr>
              <a:t>Mae'n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edrych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fel</a:t>
            </a:r>
            <a:r>
              <a:rPr lang="en-GB" sz="1400" dirty="0">
                <a:latin typeface="Calibri Light"/>
                <a:cs typeface="Calibri"/>
              </a:rPr>
              <a:t> pe bai </a:t>
            </a:r>
            <a:r>
              <a:rPr lang="en-GB" sz="1400" err="1">
                <a:latin typeface="Calibri Light"/>
                <a:cs typeface="Calibri"/>
              </a:rPr>
              <a:t>gan</a:t>
            </a:r>
            <a:r>
              <a:rPr lang="en-GB" sz="1400" dirty="0">
                <a:latin typeface="Calibri Light"/>
                <a:cs typeface="Calibri"/>
              </a:rPr>
              <a:t> y </a:t>
            </a:r>
            <a:r>
              <a:rPr lang="en-GB" sz="1400" err="1">
                <a:latin typeface="Calibri Light"/>
                <a:cs typeface="Calibri"/>
              </a:rPr>
              <a:t>plentyn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hŷn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fraich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amddiffynnol</a:t>
            </a:r>
            <a:r>
              <a:rPr lang="en-GB" sz="1400" dirty="0">
                <a:latin typeface="Calibri Light"/>
                <a:cs typeface="Calibri"/>
              </a:rPr>
              <a:t> o </a:t>
            </a:r>
            <a:r>
              <a:rPr lang="en-GB" sz="1400" err="1">
                <a:latin typeface="Calibri Light"/>
                <a:cs typeface="Calibri"/>
              </a:rPr>
              <a:t>amgylch</a:t>
            </a:r>
            <a:r>
              <a:rPr lang="en-GB" sz="1400" dirty="0">
                <a:latin typeface="Calibri Light"/>
                <a:cs typeface="Calibri"/>
              </a:rPr>
              <a:t> y </a:t>
            </a:r>
            <a:r>
              <a:rPr lang="en-GB" sz="1400" err="1">
                <a:latin typeface="Calibri Light"/>
                <a:cs typeface="Calibri"/>
              </a:rPr>
              <a:t>plentyn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iau</a:t>
            </a:r>
            <a:r>
              <a:rPr lang="en-GB" sz="1400" dirty="0">
                <a:latin typeface="Calibri Light"/>
                <a:cs typeface="Calibri"/>
              </a:rPr>
              <a:t>, </a:t>
            </a:r>
            <a:r>
              <a:rPr lang="en-GB" sz="1400" err="1">
                <a:latin typeface="Calibri Light"/>
                <a:cs typeface="Calibri"/>
              </a:rPr>
              <a:t>efallai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eu</a:t>
            </a:r>
            <a:r>
              <a:rPr lang="en-GB" sz="1400" dirty="0">
                <a:latin typeface="Calibri Light"/>
                <a:cs typeface="Calibri"/>
              </a:rPr>
              <a:t> bod </a:t>
            </a:r>
            <a:r>
              <a:rPr lang="en-GB" sz="1400" err="1">
                <a:latin typeface="Calibri Light"/>
                <a:cs typeface="Calibri"/>
              </a:rPr>
              <a:t>yn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frawd</a:t>
            </a:r>
            <a:r>
              <a:rPr lang="en-GB" sz="1400" dirty="0">
                <a:latin typeface="Calibri Light"/>
                <a:cs typeface="Calibri"/>
              </a:rPr>
              <a:t> a </a:t>
            </a:r>
            <a:r>
              <a:rPr lang="en-GB" sz="1400" err="1">
                <a:latin typeface="Calibri Light"/>
                <a:cs typeface="Calibri"/>
              </a:rPr>
              <a:t>chwaer</a:t>
            </a:r>
            <a:r>
              <a:rPr lang="en-GB" sz="1400" dirty="0">
                <a:latin typeface="Calibri Light"/>
                <a:cs typeface="Calibri"/>
              </a:rPr>
              <a:t> ac </a:t>
            </a:r>
            <a:r>
              <a:rPr lang="en-GB" sz="1400" err="1">
                <a:latin typeface="Calibri Light"/>
                <a:cs typeface="Calibri"/>
              </a:rPr>
              <a:t>nid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yw’r</a:t>
            </a:r>
            <a:r>
              <a:rPr lang="en-GB" sz="1400" dirty="0">
                <a:latin typeface="Calibri Light"/>
                <a:cs typeface="Calibri"/>
              </a:rPr>
              <a:t> un </a:t>
            </a:r>
            <a:r>
              <a:rPr lang="en-GB" sz="1400" err="1">
                <a:latin typeface="Calibri Light"/>
                <a:cs typeface="Calibri"/>
              </a:rPr>
              <a:t>ohonynt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yn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gwenu</a:t>
            </a:r>
            <a:r>
              <a:rPr lang="en-GB" sz="1400" dirty="0">
                <a:latin typeface="Calibri Light"/>
                <a:cs typeface="Calibri"/>
              </a:rPr>
              <a:t>, </a:t>
            </a:r>
            <a:r>
              <a:rPr lang="en-GB" sz="1400" err="1">
                <a:latin typeface="Calibri Light"/>
                <a:cs typeface="Calibri"/>
              </a:rPr>
              <a:t>nid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hyd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yn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oed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ar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gyfer</a:t>
            </a:r>
            <a:r>
              <a:rPr lang="en-GB" sz="1400" dirty="0">
                <a:latin typeface="Calibri Light"/>
                <a:cs typeface="Calibri"/>
              </a:rPr>
              <a:t> y camera. </a:t>
            </a:r>
            <a:r>
              <a:rPr lang="en-GB" sz="1400" err="1">
                <a:latin typeface="Calibri Light"/>
                <a:cs typeface="Calibri"/>
              </a:rPr>
              <a:t>Rwy'n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gobeithio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eu</a:t>
            </a:r>
            <a:r>
              <a:rPr lang="en-GB" sz="1400" dirty="0">
                <a:latin typeface="Calibri Light"/>
                <a:cs typeface="Calibri"/>
              </a:rPr>
              <a:t> bod </a:t>
            </a:r>
            <a:r>
              <a:rPr lang="en-GB" sz="1400" err="1">
                <a:latin typeface="Calibri Light"/>
                <a:cs typeface="Calibri"/>
              </a:rPr>
              <a:t>wedi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cael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eu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gwobrwyo</a:t>
            </a:r>
            <a:r>
              <a:rPr lang="en-GB" sz="1400" dirty="0">
                <a:latin typeface="Calibri Light"/>
                <a:cs typeface="Calibri"/>
              </a:rPr>
              <a:t> am </a:t>
            </a:r>
            <a:r>
              <a:rPr lang="en-GB" sz="1400" err="1">
                <a:latin typeface="Calibri Light"/>
                <a:cs typeface="Calibri"/>
              </a:rPr>
              <a:t>eu</a:t>
            </a:r>
            <a:r>
              <a:rPr lang="en-GB" sz="1400" dirty="0">
                <a:latin typeface="Calibri Light"/>
                <a:cs typeface="Calibri"/>
              </a:rPr>
              <a:t> </a:t>
            </a:r>
            <a:r>
              <a:rPr lang="en-GB" sz="1400" err="1">
                <a:latin typeface="Calibri Light"/>
                <a:cs typeface="Calibri"/>
              </a:rPr>
              <a:t>hamynedd</a:t>
            </a:r>
            <a:r>
              <a:rPr lang="en-GB" sz="1400" dirty="0">
                <a:latin typeface="Calibri Light"/>
                <a:cs typeface="Calibri"/>
              </a:rPr>
              <a:t>. </a:t>
            </a:r>
            <a:endParaRPr lang="en-GB" sz="1400">
              <a:latin typeface="Calibri Light"/>
              <a:cs typeface="Calibri Light"/>
            </a:endParaRPr>
          </a:p>
          <a:p>
            <a:endParaRPr lang="en-GB" dirty="0"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E2BE8F-4836-4576-A49B-BA66B6BC2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204" y="385561"/>
            <a:ext cx="4356757" cy="608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08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CBC - PowerPoint" ma:contentTypeID="0x010100F76BAF60042C1B47A68291075E32AEE500951131E9706F3A469DCD5FD82212472A" ma:contentTypeVersion="27" ma:contentTypeDescription="" ma:contentTypeScope="" ma:versionID="a6d20e6cd152db2e9ec16c34fdfd2696">
  <xsd:schema xmlns:xsd="http://www.w3.org/2001/XMLSchema" xmlns:xs="http://www.w3.org/2001/XMLSchema" xmlns:p="http://schemas.microsoft.com/office/2006/metadata/properties" xmlns:ns2="c40dd51c-0b93-41a3-8ce1-c0167702c6fe" targetNamespace="http://schemas.microsoft.com/office/2006/metadata/properties" ma:root="true" ma:fieldsID="31fe49a128c22d43af8d7f049f7fd32c" ns2:_="">
    <xsd:import namespace="c40dd51c-0b93-41a3-8ce1-c0167702c6fe"/>
    <xsd:element name="properties">
      <xsd:complexType>
        <xsd:sequence>
          <xsd:element name="documentManagement">
            <xsd:complexType>
              <xsd:all>
                <xsd:element ref="ns2:PII_x002f_Sensitivity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0dd51c-0b93-41a3-8ce1-c0167702c6fe" elementFormDefault="qualified">
    <xsd:import namespace="http://schemas.microsoft.com/office/2006/documentManagement/types"/>
    <xsd:import namespace="http://schemas.microsoft.com/office/infopath/2007/PartnerControls"/>
    <xsd:element name="PII_x002f_Sensitivity" ma:index="8" ma:displayName="PII/Sensitivity" ma:format="Dropdown" ma:internalName="PII_x002F_Sensitivity" ma:readOnly="false">
      <xsd:simpleType>
        <xsd:restriction base="dms:Choice">
          <xsd:enumeration value="None/Public"/>
          <xsd:enumeration value="Personal"/>
          <xsd:enumeration value="Special Category"/>
          <xsd:enumeration value="Commercially Sensitive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945d2c57-1183-427d-a604-2e0ffdafb2d4" ContentTypeId="0x010100F76BAF60042C1B47A68291075E32AEE5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II_x002f_Sensitivity xmlns="c40dd51c-0b93-41a3-8ce1-c0167702c6fe">None/Public</PII_x002f_Sensitivity>
  </documentManagement>
</p:properties>
</file>

<file path=customXml/itemProps1.xml><?xml version="1.0" encoding="utf-8"?>
<ds:datastoreItem xmlns:ds="http://schemas.openxmlformats.org/officeDocument/2006/customXml" ds:itemID="{E9125F5A-26E4-44A9-B00C-4DCC16A281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0dd51c-0b93-41a3-8ce1-c0167702c6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0276F5F-8938-49C4-877A-251B62A6C93E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2BC80F7F-4BF3-4C66-8E4A-4FE6D478D5D1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83910F5-C3D4-420E-856D-A361131B2765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elements/1.1/"/>
    <ds:schemaRef ds:uri="c40dd51c-0b93-41a3-8ce1-c0167702c6fe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2225</Words>
  <Application>Microsoft Office PowerPoint</Application>
  <PresentationFormat>Widescreen</PresentationFormat>
  <Paragraphs>78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 Nova</vt:lpstr>
      <vt:lpstr>Calibri</vt:lpstr>
      <vt:lpstr>Calibri Light</vt:lpstr>
      <vt:lpstr>Times New Roman</vt:lpstr>
      <vt:lpstr>Verdana</vt:lpstr>
      <vt:lpstr>Office Theme</vt:lpstr>
      <vt:lpstr>     #CrowdCymru  RHYFEDDODAU-UN-FUNUD   </vt:lpstr>
      <vt:lpstr>PowerPoint Presentation</vt:lpstr>
      <vt:lpstr>PowerPoint Presentation</vt:lpstr>
      <vt:lpstr>Archifau Morgannwg Casgliad Cymunedol Dociau Caerdydd</vt:lpstr>
      <vt:lpstr>Casgliadau Arbennig ac Archifau Prifysgol Caerdydd   Dyddiaduron Priscilla Scott-Ellis  [Dyddiadur 19 Awst 1938 – 14 Ionawr 1939]  </vt:lpstr>
      <vt:lpstr>Archifau Gwent Archif Clwb Rygbi ac Athletau Casnewydd  </vt:lpstr>
      <vt:lpstr>Archifau Gwent Grŵp Lesbiaid a Hoywon Gwent</vt:lpstr>
      <vt:lpstr>Casgliadau Arbennig ac Archifau Prifysgol Caerdydd  Archif Lenyddol Edward Thomas  </vt:lpstr>
      <vt:lpstr>Archifau Morgannwg Casgliad Cymunedol Dociau Caerdydd</vt:lpstr>
      <vt:lpstr>Archifau Gwent Archif Clwb Rygbi ac Athletau Casnewydd</vt:lpstr>
      <vt:lpstr>Prosiect celf wedi'i ysbrydoli gan Brosiect Archifau Digidol Crowd Cymru </vt:lpstr>
      <vt:lpstr>     #CrowdCymru    #CrowdCymru | Archifau Gwent (gwentarchives.gov.uk)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#CrowdCymru</dc:title>
  <dc:creator>Evans, Jennifer</dc:creator>
  <cp:lastModifiedBy>Whitehead, Neta</cp:lastModifiedBy>
  <cp:revision>338</cp:revision>
  <dcterms:created xsi:type="dcterms:W3CDTF">2023-11-21T07:14:24Z</dcterms:created>
  <dcterms:modified xsi:type="dcterms:W3CDTF">2024-01-24T10:06:17Z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0x010100F76BAF60042C1B47A68291075E32AEE500951131E9706F3A469DCD5FD82212472A</vt:lpwstr>
  </property>
</Properties>
</file>